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2" r:id="rId1"/>
  </p:sldMasterIdLst>
  <p:notesMasterIdLst>
    <p:notesMasterId r:id="rId23"/>
  </p:notesMasterIdLst>
  <p:sldIdLst>
    <p:sldId id="304" r:id="rId2"/>
    <p:sldId id="268" r:id="rId3"/>
    <p:sldId id="325" r:id="rId4"/>
    <p:sldId id="358" r:id="rId5"/>
    <p:sldId id="346" r:id="rId6"/>
    <p:sldId id="347" r:id="rId7"/>
    <p:sldId id="348" r:id="rId8"/>
    <p:sldId id="349" r:id="rId9"/>
    <p:sldId id="357" r:id="rId10"/>
    <p:sldId id="350" r:id="rId11"/>
    <p:sldId id="351" r:id="rId12"/>
    <p:sldId id="353" r:id="rId13"/>
    <p:sldId id="366" r:id="rId14"/>
    <p:sldId id="364" r:id="rId15"/>
    <p:sldId id="354" r:id="rId16"/>
    <p:sldId id="361" r:id="rId17"/>
    <p:sldId id="362" r:id="rId18"/>
    <p:sldId id="363" r:id="rId19"/>
    <p:sldId id="356" r:id="rId20"/>
    <p:sldId id="367" r:id="rId21"/>
    <p:sldId id="36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70360" autoAdjust="0"/>
  </p:normalViewPr>
  <p:slideViewPr>
    <p:cSldViewPr snapToGrid="0" snapToObjects="1">
      <p:cViewPr>
        <p:scale>
          <a:sx n="65" d="100"/>
          <a:sy n="65" d="100"/>
        </p:scale>
        <p:origin x="-210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14844-1C54-4B66-85E1-C6B8EE91BAF7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D4809D-0865-4B99-8FE9-B9112865CC17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Baseline Survey </a:t>
          </a:r>
          <a:endParaRPr lang="en-US" sz="2000" dirty="0">
            <a:latin typeface="+mj-lt"/>
          </a:endParaRPr>
        </a:p>
      </dgm:t>
    </dgm:pt>
    <dgm:pt modelId="{5B2AA91C-0702-41CC-AE98-9AF3CE33E42E}" type="parTrans" cxnId="{433B704A-909E-4F8A-AAB3-0F5A75FD3E19}">
      <dgm:prSet/>
      <dgm:spPr/>
      <dgm:t>
        <a:bodyPr/>
        <a:lstStyle/>
        <a:p>
          <a:endParaRPr lang="en-US"/>
        </a:p>
      </dgm:t>
    </dgm:pt>
    <dgm:pt modelId="{0A6F33BB-94A6-4149-9538-A19BC94B8D74}" type="sibTrans" cxnId="{433B704A-909E-4F8A-AAB3-0F5A75FD3E19}">
      <dgm:prSet/>
      <dgm:spPr/>
      <dgm:t>
        <a:bodyPr/>
        <a:lstStyle/>
        <a:p>
          <a:endParaRPr lang="en-US"/>
        </a:p>
      </dgm:t>
    </dgm:pt>
    <dgm:pt modelId="{BDE3DD5F-FC34-4EE4-A87C-5ECFC55CA827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Cluster Randomization</a:t>
          </a:r>
          <a:endParaRPr lang="en-US" sz="2000" dirty="0">
            <a:latin typeface="+mj-lt"/>
          </a:endParaRPr>
        </a:p>
      </dgm:t>
    </dgm:pt>
    <dgm:pt modelId="{4BCB13F0-4D99-4AC6-8152-00521A59B88D}" type="parTrans" cxnId="{7CA697D9-D0E7-43F0-80E5-7A03057CFC5D}">
      <dgm:prSet/>
      <dgm:spPr/>
      <dgm:t>
        <a:bodyPr/>
        <a:lstStyle/>
        <a:p>
          <a:endParaRPr lang="en-US"/>
        </a:p>
      </dgm:t>
    </dgm:pt>
    <dgm:pt modelId="{CD9AB9E4-F782-4180-A2C3-B1B565A37357}" type="sibTrans" cxnId="{7CA697D9-D0E7-43F0-80E5-7A03057CFC5D}">
      <dgm:prSet/>
      <dgm:spPr/>
      <dgm:t>
        <a:bodyPr/>
        <a:lstStyle/>
        <a:p>
          <a:endParaRPr lang="en-US"/>
        </a:p>
      </dgm:t>
    </dgm:pt>
    <dgm:pt modelId="{D9A1F2F8-294F-4A7F-9F79-537786023454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+mj-lt"/>
            </a:rPr>
            <a:t>Intervention</a:t>
          </a:r>
          <a:endParaRPr lang="en-US" sz="2000" baseline="0" dirty="0" smtClean="0">
            <a:latin typeface="+mj-lt"/>
          </a:endParaRPr>
        </a:p>
      </dgm:t>
    </dgm:pt>
    <dgm:pt modelId="{4A20EB64-7F0F-4FD1-BDE2-4B859A26F870}" type="parTrans" cxnId="{9ED577EB-867A-4B21-AA52-6F0AE061ADB0}">
      <dgm:prSet/>
      <dgm:spPr/>
      <dgm:t>
        <a:bodyPr/>
        <a:lstStyle/>
        <a:p>
          <a:endParaRPr lang="en-US"/>
        </a:p>
      </dgm:t>
    </dgm:pt>
    <dgm:pt modelId="{09F2CF65-2AC2-4CCD-BB85-F8613C207D48}" type="sibTrans" cxnId="{9ED577EB-867A-4B21-AA52-6F0AE061ADB0}">
      <dgm:prSet/>
      <dgm:spPr/>
      <dgm:t>
        <a:bodyPr/>
        <a:lstStyle/>
        <a:p>
          <a:endParaRPr lang="en-US"/>
        </a:p>
      </dgm:t>
    </dgm:pt>
    <dgm:pt modelId="{5A265FB4-011D-4D77-B937-00DD00580D20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Follow-up Survey</a:t>
          </a:r>
          <a:endParaRPr lang="en-US" sz="2000" dirty="0">
            <a:latin typeface="+mj-lt"/>
          </a:endParaRPr>
        </a:p>
      </dgm:t>
    </dgm:pt>
    <dgm:pt modelId="{70B42495-4C78-46AB-8983-9BD972E8B312}" type="parTrans" cxnId="{9CE88C06-50B7-44ED-94E3-194C4B2F0F1E}">
      <dgm:prSet/>
      <dgm:spPr/>
      <dgm:t>
        <a:bodyPr/>
        <a:lstStyle/>
        <a:p>
          <a:endParaRPr lang="en-US"/>
        </a:p>
      </dgm:t>
    </dgm:pt>
    <dgm:pt modelId="{0DA81385-C532-4AC0-864B-2495E43BC3C0}" type="sibTrans" cxnId="{9CE88C06-50B7-44ED-94E3-194C4B2F0F1E}">
      <dgm:prSet/>
      <dgm:spPr/>
      <dgm:t>
        <a:bodyPr/>
        <a:lstStyle/>
        <a:p>
          <a:endParaRPr lang="en-US"/>
        </a:p>
      </dgm:t>
    </dgm:pt>
    <dgm:pt modelId="{DEFA69E9-5DBD-47DD-8E0F-DC5B3FE11138}" type="pres">
      <dgm:prSet presAssocID="{F7C14844-1C54-4B66-85E1-C6B8EE91BAF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2AFBD9D-F16D-4A89-8CA4-907D0561488E}" type="pres">
      <dgm:prSet presAssocID="{2ED4809D-0865-4B99-8FE9-B9112865CC17}" presName="composite" presStyleCnt="0"/>
      <dgm:spPr/>
    </dgm:pt>
    <dgm:pt modelId="{A5B81497-C530-4660-A167-E9696FC57719}" type="pres">
      <dgm:prSet presAssocID="{2ED4809D-0865-4B99-8FE9-B9112865CC17}" presName="bentUpArrow1" presStyleLbl="alignImgPlace1" presStyleIdx="0" presStyleCnt="3"/>
      <dgm:spPr>
        <a:solidFill>
          <a:schemeClr val="accent1"/>
        </a:solidFill>
      </dgm:spPr>
    </dgm:pt>
    <dgm:pt modelId="{BF933D5B-8CD3-4850-8B3C-7AEF1D3D95D8}" type="pres">
      <dgm:prSet presAssocID="{2ED4809D-0865-4B99-8FE9-B9112865CC17}" presName="ParentText" presStyleLbl="node1" presStyleIdx="0" presStyleCnt="4" custScaleX="118271" custScaleY="105884" custLinFactNeighborX="-22118" custLinFactNeighborY="-45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06328-8764-42BB-8249-B91A0F93B15C}" type="pres">
      <dgm:prSet presAssocID="{2ED4809D-0865-4B99-8FE9-B9112865CC17}" presName="ChildText" presStyleLbl="revTx" presStyleIdx="0" presStyleCnt="3" custScaleX="251051" custLinFactNeighborX="86878" custLinFactNeighborY="-1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05E34-6B74-49BD-9B01-22B619A87989}" type="pres">
      <dgm:prSet presAssocID="{0A6F33BB-94A6-4149-9538-A19BC94B8D74}" presName="sibTrans" presStyleCnt="0"/>
      <dgm:spPr/>
    </dgm:pt>
    <dgm:pt modelId="{DCDF581F-91E9-4A61-A443-D42407FB5334}" type="pres">
      <dgm:prSet presAssocID="{BDE3DD5F-FC34-4EE4-A87C-5ECFC55CA827}" presName="composite" presStyleCnt="0"/>
      <dgm:spPr/>
    </dgm:pt>
    <dgm:pt modelId="{5B7ADF29-FF13-4019-96E7-8187634FAF72}" type="pres">
      <dgm:prSet presAssocID="{BDE3DD5F-FC34-4EE4-A87C-5ECFC55CA827}" presName="bentUpArrow1" presStyleLbl="alignImgPlace1" presStyleIdx="1" presStyleCnt="3"/>
      <dgm:spPr>
        <a:solidFill>
          <a:schemeClr val="accent1"/>
        </a:solidFill>
      </dgm:spPr>
    </dgm:pt>
    <dgm:pt modelId="{DC124564-074B-4513-A913-8FCD0A7DD9E9}" type="pres">
      <dgm:prSet presAssocID="{BDE3DD5F-FC34-4EE4-A87C-5ECFC55CA827}" presName="ParentText" presStyleLbl="node1" presStyleIdx="1" presStyleCnt="4" custScaleX="118271" custScaleY="105884" custLinFactNeighborX="-24414" custLinFactNeighborY="19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0FD18-43FF-4807-998B-49D4A91A7000}" type="pres">
      <dgm:prSet presAssocID="{BDE3DD5F-FC34-4EE4-A87C-5ECFC55CA827}" presName="ChildText" presStyleLbl="revTx" presStyleIdx="1" presStyleCnt="3" custScaleX="308717" custLinFactNeighborX="63993" custLinFactNeighborY="49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F2D0B-0082-431A-B660-11C3C207F641}" type="pres">
      <dgm:prSet presAssocID="{CD9AB9E4-F782-4180-A2C3-B1B565A37357}" presName="sibTrans" presStyleCnt="0"/>
      <dgm:spPr/>
    </dgm:pt>
    <dgm:pt modelId="{B035BE6B-5743-456D-9102-E1F81C8E03DD}" type="pres">
      <dgm:prSet presAssocID="{D9A1F2F8-294F-4A7F-9F79-537786023454}" presName="composite" presStyleCnt="0"/>
      <dgm:spPr/>
    </dgm:pt>
    <dgm:pt modelId="{6614D0C9-D95E-4CA7-82C1-73EAC699463E}" type="pres">
      <dgm:prSet presAssocID="{D9A1F2F8-294F-4A7F-9F79-537786023454}" presName="bentUpArrow1" presStyleLbl="alignImgPlace1" presStyleIdx="2" presStyleCnt="3" custLinFactNeighborX="5479" custLinFactNeighborY="-3895"/>
      <dgm:spPr>
        <a:solidFill>
          <a:schemeClr val="accent1"/>
        </a:solidFill>
      </dgm:spPr>
    </dgm:pt>
    <dgm:pt modelId="{1D2E4128-35DF-4492-90DA-3AAA303BDB15}" type="pres">
      <dgm:prSet presAssocID="{D9A1F2F8-294F-4A7F-9F79-537786023454}" presName="ParentText" presStyleLbl="node1" presStyleIdx="2" presStyleCnt="4" custScaleX="118271" custScaleY="105884" custLinFactNeighborX="-26176" custLinFactNeighborY="-3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824C6-259C-45D4-A021-1588B02D99D0}" type="pres">
      <dgm:prSet presAssocID="{D9A1F2F8-294F-4A7F-9F79-53778602345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C315A-2AA1-4A8B-8BCB-5772450581D3}" type="pres">
      <dgm:prSet presAssocID="{09F2CF65-2AC2-4CCD-BB85-F8613C207D48}" presName="sibTrans" presStyleCnt="0"/>
      <dgm:spPr/>
    </dgm:pt>
    <dgm:pt modelId="{E98181D9-09D8-4F74-8BE3-DAF3FA815ED0}" type="pres">
      <dgm:prSet presAssocID="{5A265FB4-011D-4D77-B937-00DD00580D20}" presName="composite" presStyleCnt="0"/>
      <dgm:spPr/>
    </dgm:pt>
    <dgm:pt modelId="{0F2EF9C6-F91F-4B5B-B6D4-C00A2E546D8C}" type="pres">
      <dgm:prSet presAssocID="{5A265FB4-011D-4D77-B937-00DD00580D20}" presName="ParentText" presStyleLbl="node1" presStyleIdx="3" presStyleCnt="4" custScaleX="118271" custScaleY="105884" custLinFactNeighborX="-20961" custLinFactNeighborY="25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E88C06-50B7-44ED-94E3-194C4B2F0F1E}" srcId="{F7C14844-1C54-4B66-85E1-C6B8EE91BAF7}" destId="{5A265FB4-011D-4D77-B937-00DD00580D20}" srcOrd="3" destOrd="0" parTransId="{70B42495-4C78-46AB-8983-9BD972E8B312}" sibTransId="{0DA81385-C532-4AC0-864B-2495E43BC3C0}"/>
    <dgm:cxn modelId="{9ED577EB-867A-4B21-AA52-6F0AE061ADB0}" srcId="{F7C14844-1C54-4B66-85E1-C6B8EE91BAF7}" destId="{D9A1F2F8-294F-4A7F-9F79-537786023454}" srcOrd="2" destOrd="0" parTransId="{4A20EB64-7F0F-4FD1-BDE2-4B859A26F870}" sibTransId="{09F2CF65-2AC2-4CCD-BB85-F8613C207D48}"/>
    <dgm:cxn modelId="{7CA697D9-D0E7-43F0-80E5-7A03057CFC5D}" srcId="{F7C14844-1C54-4B66-85E1-C6B8EE91BAF7}" destId="{BDE3DD5F-FC34-4EE4-A87C-5ECFC55CA827}" srcOrd="1" destOrd="0" parTransId="{4BCB13F0-4D99-4AC6-8152-00521A59B88D}" sibTransId="{CD9AB9E4-F782-4180-A2C3-B1B565A37357}"/>
    <dgm:cxn modelId="{433B704A-909E-4F8A-AAB3-0F5A75FD3E19}" srcId="{F7C14844-1C54-4B66-85E1-C6B8EE91BAF7}" destId="{2ED4809D-0865-4B99-8FE9-B9112865CC17}" srcOrd="0" destOrd="0" parTransId="{5B2AA91C-0702-41CC-AE98-9AF3CE33E42E}" sibTransId="{0A6F33BB-94A6-4149-9538-A19BC94B8D74}"/>
    <dgm:cxn modelId="{9C490E41-07CC-4BBC-AF37-C6E32D0F9353}" type="presOf" srcId="{F7C14844-1C54-4B66-85E1-C6B8EE91BAF7}" destId="{DEFA69E9-5DBD-47DD-8E0F-DC5B3FE11138}" srcOrd="0" destOrd="0" presId="urn:microsoft.com/office/officeart/2005/8/layout/StepDownProcess"/>
    <dgm:cxn modelId="{C63A3FDC-0DD7-4490-9B1F-D8C61BB8F91C}" type="presOf" srcId="{5A265FB4-011D-4D77-B937-00DD00580D20}" destId="{0F2EF9C6-F91F-4B5B-B6D4-C00A2E546D8C}" srcOrd="0" destOrd="0" presId="urn:microsoft.com/office/officeart/2005/8/layout/StepDownProcess"/>
    <dgm:cxn modelId="{5EBE8449-D0BE-4B27-AB0A-BFD43BE091E0}" type="presOf" srcId="{BDE3DD5F-FC34-4EE4-A87C-5ECFC55CA827}" destId="{DC124564-074B-4513-A913-8FCD0A7DD9E9}" srcOrd="0" destOrd="0" presId="urn:microsoft.com/office/officeart/2005/8/layout/StepDownProcess"/>
    <dgm:cxn modelId="{233E90B5-D7F0-4EDA-9A7C-8C8A6DEC64A1}" type="presOf" srcId="{D9A1F2F8-294F-4A7F-9F79-537786023454}" destId="{1D2E4128-35DF-4492-90DA-3AAA303BDB15}" srcOrd="0" destOrd="0" presId="urn:microsoft.com/office/officeart/2005/8/layout/StepDownProcess"/>
    <dgm:cxn modelId="{D0F5409E-05B2-445E-B56E-A9553E11246B}" type="presOf" srcId="{2ED4809D-0865-4B99-8FE9-B9112865CC17}" destId="{BF933D5B-8CD3-4850-8B3C-7AEF1D3D95D8}" srcOrd="0" destOrd="0" presId="urn:microsoft.com/office/officeart/2005/8/layout/StepDownProcess"/>
    <dgm:cxn modelId="{52D4602D-03EE-45D5-8347-F19D233FDD48}" type="presParOf" srcId="{DEFA69E9-5DBD-47DD-8E0F-DC5B3FE11138}" destId="{62AFBD9D-F16D-4A89-8CA4-907D0561488E}" srcOrd="0" destOrd="0" presId="urn:microsoft.com/office/officeart/2005/8/layout/StepDownProcess"/>
    <dgm:cxn modelId="{323EAEF8-0E9B-4207-B6FE-481D8AA54394}" type="presParOf" srcId="{62AFBD9D-F16D-4A89-8CA4-907D0561488E}" destId="{A5B81497-C530-4660-A167-E9696FC57719}" srcOrd="0" destOrd="0" presId="urn:microsoft.com/office/officeart/2005/8/layout/StepDownProcess"/>
    <dgm:cxn modelId="{E4FC6614-D99A-44D7-A8FB-5B0A06A29595}" type="presParOf" srcId="{62AFBD9D-F16D-4A89-8CA4-907D0561488E}" destId="{BF933D5B-8CD3-4850-8B3C-7AEF1D3D95D8}" srcOrd="1" destOrd="0" presId="urn:microsoft.com/office/officeart/2005/8/layout/StepDownProcess"/>
    <dgm:cxn modelId="{C121B450-C3A7-4188-920F-5554CACBDB06}" type="presParOf" srcId="{62AFBD9D-F16D-4A89-8CA4-907D0561488E}" destId="{29206328-8764-42BB-8249-B91A0F93B15C}" srcOrd="2" destOrd="0" presId="urn:microsoft.com/office/officeart/2005/8/layout/StepDownProcess"/>
    <dgm:cxn modelId="{D2365916-E1EA-4E6F-8D7E-37AE08CE84B6}" type="presParOf" srcId="{DEFA69E9-5DBD-47DD-8E0F-DC5B3FE11138}" destId="{19C05E34-6B74-49BD-9B01-22B619A87989}" srcOrd="1" destOrd="0" presId="urn:microsoft.com/office/officeart/2005/8/layout/StepDownProcess"/>
    <dgm:cxn modelId="{528C3430-C5E5-4E91-BA6E-1E9FF410F692}" type="presParOf" srcId="{DEFA69E9-5DBD-47DD-8E0F-DC5B3FE11138}" destId="{DCDF581F-91E9-4A61-A443-D42407FB5334}" srcOrd="2" destOrd="0" presId="urn:microsoft.com/office/officeart/2005/8/layout/StepDownProcess"/>
    <dgm:cxn modelId="{3DA77A3F-4C03-4D35-B0A3-7AD9C5D35D7D}" type="presParOf" srcId="{DCDF581F-91E9-4A61-A443-D42407FB5334}" destId="{5B7ADF29-FF13-4019-96E7-8187634FAF72}" srcOrd="0" destOrd="0" presId="urn:microsoft.com/office/officeart/2005/8/layout/StepDownProcess"/>
    <dgm:cxn modelId="{2E831450-F1CF-4031-B36E-6BEECA6BD810}" type="presParOf" srcId="{DCDF581F-91E9-4A61-A443-D42407FB5334}" destId="{DC124564-074B-4513-A913-8FCD0A7DD9E9}" srcOrd="1" destOrd="0" presId="urn:microsoft.com/office/officeart/2005/8/layout/StepDownProcess"/>
    <dgm:cxn modelId="{F818DBC3-02AC-461B-9DBB-61A7A16FF0DE}" type="presParOf" srcId="{DCDF581F-91E9-4A61-A443-D42407FB5334}" destId="{2370FD18-43FF-4807-998B-49D4A91A7000}" srcOrd="2" destOrd="0" presId="urn:microsoft.com/office/officeart/2005/8/layout/StepDownProcess"/>
    <dgm:cxn modelId="{85B7253D-D995-43CA-B6AD-98CF29477880}" type="presParOf" srcId="{DEFA69E9-5DBD-47DD-8E0F-DC5B3FE11138}" destId="{64DF2D0B-0082-431A-B660-11C3C207F641}" srcOrd="3" destOrd="0" presId="urn:microsoft.com/office/officeart/2005/8/layout/StepDownProcess"/>
    <dgm:cxn modelId="{0350EC70-1AEA-4288-88CA-C69EAF3E17EE}" type="presParOf" srcId="{DEFA69E9-5DBD-47DD-8E0F-DC5B3FE11138}" destId="{B035BE6B-5743-456D-9102-E1F81C8E03DD}" srcOrd="4" destOrd="0" presId="urn:microsoft.com/office/officeart/2005/8/layout/StepDownProcess"/>
    <dgm:cxn modelId="{69B22DF5-B8CD-4167-B5DB-C62598D793F0}" type="presParOf" srcId="{B035BE6B-5743-456D-9102-E1F81C8E03DD}" destId="{6614D0C9-D95E-4CA7-82C1-73EAC699463E}" srcOrd="0" destOrd="0" presId="urn:microsoft.com/office/officeart/2005/8/layout/StepDownProcess"/>
    <dgm:cxn modelId="{DAB4F2B1-10DE-4E10-A3C5-1BFADFAB5306}" type="presParOf" srcId="{B035BE6B-5743-456D-9102-E1F81C8E03DD}" destId="{1D2E4128-35DF-4492-90DA-3AAA303BDB15}" srcOrd="1" destOrd="0" presId="urn:microsoft.com/office/officeart/2005/8/layout/StepDownProcess"/>
    <dgm:cxn modelId="{FBC59A16-6510-4140-ACBD-840FD030495E}" type="presParOf" srcId="{B035BE6B-5743-456D-9102-E1F81C8E03DD}" destId="{FEC824C6-259C-45D4-A021-1588B02D99D0}" srcOrd="2" destOrd="0" presId="urn:microsoft.com/office/officeart/2005/8/layout/StepDownProcess"/>
    <dgm:cxn modelId="{02E57EC1-61B2-4221-86C0-DCFEAFE67B0C}" type="presParOf" srcId="{DEFA69E9-5DBD-47DD-8E0F-DC5B3FE11138}" destId="{4B0C315A-2AA1-4A8B-8BCB-5772450581D3}" srcOrd="5" destOrd="0" presId="urn:microsoft.com/office/officeart/2005/8/layout/StepDownProcess"/>
    <dgm:cxn modelId="{9EB29DA8-6CAC-4346-93E3-C00C4FFDEEE0}" type="presParOf" srcId="{DEFA69E9-5DBD-47DD-8E0F-DC5B3FE11138}" destId="{E98181D9-09D8-4F74-8BE3-DAF3FA815ED0}" srcOrd="6" destOrd="0" presId="urn:microsoft.com/office/officeart/2005/8/layout/StepDownProcess"/>
    <dgm:cxn modelId="{1080530A-C8A5-4AD3-B180-EDDD04BED527}" type="presParOf" srcId="{E98181D9-09D8-4F74-8BE3-DAF3FA815ED0}" destId="{0F2EF9C6-F91F-4B5B-B6D4-C00A2E546D8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81497-C530-4660-A167-E9696FC57719}">
      <dsp:nvSpPr>
        <dsp:cNvPr id="0" name=""/>
        <dsp:cNvSpPr/>
      </dsp:nvSpPr>
      <dsp:spPr>
        <a:xfrm rot="5400000">
          <a:off x="604820" y="1243982"/>
          <a:ext cx="1060583" cy="12074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33D5B-8CD3-4850-8B3C-7AEF1D3D95D8}">
      <dsp:nvSpPr>
        <dsp:cNvPr id="0" name=""/>
        <dsp:cNvSpPr/>
      </dsp:nvSpPr>
      <dsp:spPr>
        <a:xfrm>
          <a:off x="0" y="0"/>
          <a:ext cx="2111608" cy="1323254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Baseline Survey </a:t>
          </a:r>
          <a:endParaRPr lang="en-US" sz="2000" kern="1200" dirty="0">
            <a:latin typeface="+mj-lt"/>
          </a:endParaRPr>
        </a:p>
      </dsp:txBody>
      <dsp:txXfrm>
        <a:off x="64608" y="64608"/>
        <a:ext cx="1982392" cy="1194038"/>
      </dsp:txXfrm>
    </dsp:sp>
    <dsp:sp modelId="{29206328-8764-42BB-8249-B91A0F93B15C}">
      <dsp:nvSpPr>
        <dsp:cNvPr id="0" name=""/>
        <dsp:cNvSpPr/>
      </dsp:nvSpPr>
      <dsp:spPr>
        <a:xfrm>
          <a:off x="2256644" y="174968"/>
          <a:ext cx="3259969" cy="101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ADF29-FF13-4019-96E7-8187634FAF72}">
      <dsp:nvSpPr>
        <dsp:cNvPr id="0" name=""/>
        <dsp:cNvSpPr/>
      </dsp:nvSpPr>
      <dsp:spPr>
        <a:xfrm rot="5400000">
          <a:off x="2634141" y="2684598"/>
          <a:ext cx="1060583" cy="12074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24564-074B-4513-A913-8FCD0A7DD9E9}">
      <dsp:nvSpPr>
        <dsp:cNvPr id="0" name=""/>
        <dsp:cNvSpPr/>
      </dsp:nvSpPr>
      <dsp:spPr>
        <a:xfrm>
          <a:off x="1754159" y="1495947"/>
          <a:ext cx="2111608" cy="1323254"/>
        </a:xfrm>
        <a:prstGeom prst="roundRect">
          <a:avLst>
            <a:gd name="adj" fmla="val 16670"/>
          </a:avLst>
        </a:prstGeom>
        <a:solidFill>
          <a:schemeClr val="accent5">
            <a:hueOff val="-50212"/>
            <a:satOff val="-9634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Cluster Randomization</a:t>
          </a:r>
          <a:endParaRPr lang="en-US" sz="2000" kern="1200" dirty="0">
            <a:latin typeface="+mj-lt"/>
          </a:endParaRPr>
        </a:p>
      </dsp:txBody>
      <dsp:txXfrm>
        <a:off x="1818767" y="1560555"/>
        <a:ext cx="1982392" cy="1194038"/>
      </dsp:txXfrm>
    </dsp:sp>
    <dsp:sp modelId="{2370FD18-43FF-4807-998B-49D4A91A7000}">
      <dsp:nvSpPr>
        <dsp:cNvPr id="0" name=""/>
        <dsp:cNvSpPr/>
      </dsp:nvSpPr>
      <dsp:spPr>
        <a:xfrm>
          <a:off x="3614392" y="1678199"/>
          <a:ext cx="4008779" cy="101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4D0C9-D95E-4CA7-82C1-73EAC699463E}">
      <dsp:nvSpPr>
        <dsp:cNvPr id="0" name=""/>
        <dsp:cNvSpPr/>
      </dsp:nvSpPr>
      <dsp:spPr>
        <a:xfrm rot="5400000">
          <a:off x="4729618" y="4083904"/>
          <a:ext cx="1060583" cy="12074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E4128-35DF-4492-90DA-3AAA303BDB15}">
      <dsp:nvSpPr>
        <dsp:cNvPr id="0" name=""/>
        <dsp:cNvSpPr/>
      </dsp:nvSpPr>
      <dsp:spPr>
        <a:xfrm>
          <a:off x="3752021" y="2871890"/>
          <a:ext cx="2111608" cy="1323254"/>
        </a:xfrm>
        <a:prstGeom prst="roundRect">
          <a:avLst>
            <a:gd name="adj" fmla="val 16670"/>
          </a:avLst>
        </a:prstGeom>
        <a:solidFill>
          <a:schemeClr val="accent5">
            <a:hueOff val="-100423"/>
            <a:satOff val="-19267"/>
            <a:lumOff val="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Intervention</a:t>
          </a:r>
          <a:endParaRPr lang="en-US" sz="2000" kern="1200" baseline="0" dirty="0" smtClean="0">
            <a:latin typeface="+mj-lt"/>
          </a:endParaRPr>
        </a:p>
      </dsp:txBody>
      <dsp:txXfrm>
        <a:off x="3816629" y="2936498"/>
        <a:ext cx="1982392" cy="1194038"/>
      </dsp:txXfrm>
    </dsp:sp>
    <dsp:sp modelId="{FEC824C6-259C-45D4-A021-1588B02D99D0}">
      <dsp:nvSpPr>
        <dsp:cNvPr id="0" name=""/>
        <dsp:cNvSpPr/>
      </dsp:nvSpPr>
      <dsp:spPr>
        <a:xfrm>
          <a:off x="6167871" y="3068725"/>
          <a:ext cx="1298528" cy="101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EF9C6-F91F-4B5B-B6D4-C00A2E546D8C}">
      <dsp:nvSpPr>
        <dsp:cNvPr id="0" name=""/>
        <dsp:cNvSpPr/>
      </dsp:nvSpPr>
      <dsp:spPr>
        <a:xfrm>
          <a:off x="5874451" y="4384922"/>
          <a:ext cx="2111608" cy="1323254"/>
        </a:xfrm>
        <a:prstGeom prst="roundRect">
          <a:avLst>
            <a:gd name="adj" fmla="val 16670"/>
          </a:avLst>
        </a:prstGeom>
        <a:solidFill>
          <a:schemeClr val="accent5">
            <a:hueOff val="-150635"/>
            <a:satOff val="-28901"/>
            <a:lumOff val="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Follow-up Survey</a:t>
          </a:r>
          <a:endParaRPr lang="en-US" sz="2000" kern="1200" dirty="0">
            <a:latin typeface="+mj-lt"/>
          </a:endParaRPr>
        </a:p>
      </dsp:txBody>
      <dsp:txXfrm>
        <a:off x="5939059" y="4449530"/>
        <a:ext cx="1982392" cy="1194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DE8A5-4B8C-6D48-AD84-BB85D487B53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E1996-9E1D-234B-A997-6F395AFA6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Number Placeholder 6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437"/>
            <a:fld id="{73B0AC18-3F34-406A-A8E2-5F6897FED36E}" type="slidenum">
              <a:rPr lang="en-US" sz="1200">
                <a:latin typeface="Calibri" pitchFamily="34" charset="0"/>
              </a:rPr>
              <a:pPr algn="r" defTabSz="914437"/>
              <a:t>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52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52580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5587"/>
            <a:ext cx="5485158" cy="4114487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152581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437"/>
            <a:fld id="{AC3DFE29-4EA3-4984-85FC-2B1A6A3C2716}" type="slidenum">
              <a:rPr lang="en-US" sz="1200">
                <a:latin typeface="Calibri" pitchFamily="34" charset="0"/>
              </a:rPr>
              <a:pPr algn="r" defTabSz="914437"/>
              <a:t>1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endParaRPr kumimoji="0" lang="en-US" sz="2400" dirty="0" smtClean="0">
              <a:solidFill>
                <a:schemeClr val="accent4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18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37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Outcome is TWIF.  Per unit increase in baseline</a:t>
            </a:r>
            <a:r>
              <a:rPr lang="en-US" baseline="0" dirty="0" smtClean="0"/>
              <a:t> CCWAS, decrease in TWIF.  Better culture at baseline is associated with more improvement (decrease) in TWIF.</a:t>
            </a:r>
          </a:p>
          <a:p>
            <a:r>
              <a:rPr lang="en-US" baseline="0" dirty="0" smtClean="0"/>
              <a:t>CCWAS. Controlling for where you were in baseline, an improvement in culture was associated with decrease in TWIF over time. </a:t>
            </a:r>
          </a:p>
          <a:p>
            <a:r>
              <a:rPr lang="en-US" baseline="0" dirty="0" smtClean="0"/>
              <a:t>Groups that started out higher in TWIF had greater decreases in TWIF over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5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5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5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5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96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65% of the</a:t>
            </a:r>
            <a:r>
              <a:rPr lang="en-US" baseline="0" dirty="0" smtClean="0"/>
              <a:t> controls had at least one leadership/work-life development initiatives, in an era of heightened attention to these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29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improve the culture overall, you see the</a:t>
            </a:r>
            <a:r>
              <a:rPr lang="en-US" baseline="0" dirty="0" smtClean="0"/>
              <a:t> greatest reduction in WFC. 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5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4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15" indent="-280390" defTabSz="914384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561" indent="-224312" defTabSz="914384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185" indent="-224312" defTabSz="914384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810" indent="-224312" defTabSz="914384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434" indent="-224312" defTabSz="914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058" indent="-224312" defTabSz="914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683" indent="-224312" defTabSz="914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307" indent="-224312" defTabSz="914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27EA9-C84E-A04F-9724-93656A94EEB1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1A590-8EC6-48EA-9230-3C97CD9D7E7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9" y="4342464"/>
            <a:ext cx="5031685" cy="4117610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Arial" pitchFamily="34" charset="0"/>
              </a:rPr>
              <a:t>Women Assistant</a:t>
            </a:r>
            <a:r>
              <a:rPr lang="en-US" baseline="0" dirty="0" smtClean="0">
                <a:latin typeface="Arial" pitchFamily="34" charset="0"/>
              </a:rPr>
              <a:t> Professors: 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Total Leadership Program</a:t>
            </a:r>
            <a:r>
              <a:rPr lang="en-US" sz="1200" kern="1200" baseline="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 / 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Manuscript Writing Groups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Department &amp; Division:</a:t>
            </a:r>
            <a:r>
              <a:rPr lang="en-US" sz="1200" kern="1200" baseline="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 Task forces / Recommendations and implementation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200" kern="1200" baseline="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Senior leaders: individual and group sessions / oversight and direction of </a:t>
            </a:r>
            <a:r>
              <a:rPr lang="en-US" sz="1200" kern="1200" baseline="0" dirty="0" err="1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dept</a:t>
            </a:r>
            <a:r>
              <a:rPr lang="en-US" sz="1200" kern="1200" baseline="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 div efforts</a:t>
            </a:r>
            <a:endParaRPr lang="en-US" sz="1200" kern="1200" dirty="0" smtClean="0">
              <a:solidFill>
                <a:srgbClr val="00000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77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68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53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1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91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Culture scores were significantly associated with</a:t>
            </a:r>
          </a:p>
          <a:p>
            <a:pPr lvl="2">
              <a:defRPr/>
            </a:pPr>
            <a:r>
              <a:rPr kumimoji="0" lang="en-US" dirty="0" smtClean="0">
                <a:solidFill>
                  <a:schemeClr val="accent4"/>
                </a:solidFill>
                <a:effectLst/>
              </a:rPr>
              <a:t> satisfaction with the </a:t>
            </a:r>
            <a:r>
              <a:rPr kumimoji="0" lang="en-US" dirty="0" err="1" smtClean="0">
                <a:solidFill>
                  <a:schemeClr val="accent4"/>
                </a:solidFill>
                <a:effectLst/>
              </a:rPr>
              <a:t>dept</a:t>
            </a:r>
            <a:r>
              <a:rPr kumimoji="0" lang="en-US" dirty="0" smtClean="0">
                <a:solidFill>
                  <a:schemeClr val="accent4"/>
                </a:solidFill>
                <a:effectLst/>
              </a:rPr>
              <a:t>/div (</a:t>
            </a:r>
            <a:r>
              <a:rPr kumimoji="0" lang="en-US" i="1" dirty="0" smtClean="0">
                <a:solidFill>
                  <a:schemeClr val="accent4"/>
                </a:solidFill>
                <a:effectLst/>
              </a:rPr>
              <a:t>p </a:t>
            </a:r>
            <a:r>
              <a:rPr kumimoji="0" lang="en-US" dirty="0" smtClean="0">
                <a:solidFill>
                  <a:schemeClr val="accent4"/>
                </a:solidFill>
                <a:effectLst/>
              </a:rPr>
              <a:t>&lt; 0.001)</a:t>
            </a:r>
          </a:p>
          <a:p>
            <a:pPr lvl="2">
              <a:defRPr/>
            </a:pPr>
            <a:r>
              <a:rPr kumimoji="0" lang="en-US" dirty="0" smtClean="0">
                <a:solidFill>
                  <a:schemeClr val="accent4"/>
                </a:solidFill>
                <a:effectLst/>
              </a:rPr>
              <a:t> commitment to the </a:t>
            </a:r>
            <a:r>
              <a:rPr kumimoji="0" lang="en-US" dirty="0" err="1" smtClean="0">
                <a:solidFill>
                  <a:schemeClr val="accent4"/>
                </a:solidFill>
                <a:effectLst/>
              </a:rPr>
              <a:t>dept</a:t>
            </a:r>
            <a:r>
              <a:rPr kumimoji="0" lang="en-US" dirty="0" smtClean="0">
                <a:solidFill>
                  <a:schemeClr val="accent4"/>
                </a:solidFill>
                <a:effectLst/>
              </a:rPr>
              <a:t>/div (</a:t>
            </a:r>
            <a:r>
              <a:rPr kumimoji="0" lang="en-US" i="1" dirty="0" smtClean="0">
                <a:solidFill>
                  <a:schemeClr val="accent4"/>
                </a:solidFill>
                <a:effectLst/>
              </a:rPr>
              <a:t>p </a:t>
            </a:r>
            <a:r>
              <a:rPr kumimoji="0" lang="en-US" dirty="0" smtClean="0">
                <a:solidFill>
                  <a:schemeClr val="accent4"/>
                </a:solidFill>
                <a:effectLst/>
              </a:rPr>
              <a:t>&lt; 0.0001)</a:t>
            </a:r>
          </a:p>
          <a:p>
            <a:pPr lvl="1">
              <a:defRPr/>
            </a:pP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Culture scores were correlated </a:t>
            </a:r>
            <a:r>
              <a:rPr kumimoji="0" lang="en-US" sz="2400" i="1" dirty="0" smtClean="0">
                <a:solidFill>
                  <a:schemeClr val="accent4"/>
                </a:solidFill>
                <a:effectLst/>
              </a:rPr>
              <a:t>within</a:t>
            </a: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 </a:t>
            </a:r>
            <a:r>
              <a:rPr kumimoji="0" lang="en-US" sz="2400" dirty="0" err="1" smtClean="0">
                <a:solidFill>
                  <a:schemeClr val="accent4"/>
                </a:solidFill>
                <a:effectLst/>
              </a:rPr>
              <a:t>depts</a:t>
            </a: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/</a:t>
            </a:r>
            <a:r>
              <a:rPr kumimoji="0" lang="en-US" sz="2400" dirty="0" err="1" smtClean="0">
                <a:solidFill>
                  <a:schemeClr val="accent4"/>
                </a:solidFill>
                <a:effectLst/>
              </a:rPr>
              <a:t>divs</a:t>
            </a:r>
            <a:endParaRPr kumimoji="0" lang="en-US" sz="2400" dirty="0" smtClean="0">
              <a:solidFill>
                <a:schemeClr val="accent4"/>
              </a:solidFill>
              <a:effectLst/>
            </a:endParaRPr>
          </a:p>
          <a:p>
            <a:pPr lvl="1">
              <a:defRPr/>
            </a:pP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Culture scores differed substantially </a:t>
            </a:r>
            <a:r>
              <a:rPr kumimoji="0" lang="en-US" sz="2400" i="1" dirty="0" smtClean="0">
                <a:solidFill>
                  <a:schemeClr val="accent4"/>
                </a:solidFill>
                <a:effectLst/>
              </a:rPr>
              <a:t>across</a:t>
            </a: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 </a:t>
            </a:r>
            <a:r>
              <a:rPr kumimoji="0" lang="en-US" sz="2400" dirty="0" err="1" smtClean="0">
                <a:solidFill>
                  <a:schemeClr val="accent4"/>
                </a:solidFill>
                <a:effectLst/>
              </a:rPr>
              <a:t>depts</a:t>
            </a:r>
            <a:r>
              <a:rPr kumimoji="0" lang="en-US" sz="2400" dirty="0" smtClean="0">
                <a:solidFill>
                  <a:schemeClr val="accent4"/>
                </a:solidFill>
                <a:effectLst/>
              </a:rPr>
              <a:t>/</a:t>
            </a:r>
            <a:r>
              <a:rPr kumimoji="0" lang="en-US" sz="2400" dirty="0" err="1" smtClean="0">
                <a:solidFill>
                  <a:schemeClr val="accent4"/>
                </a:solidFill>
                <a:effectLst/>
              </a:rPr>
              <a:t>divs</a:t>
            </a:r>
            <a:endParaRPr kumimoji="0" lang="en-US" sz="2400" dirty="0" smtClean="0">
              <a:solidFill>
                <a:schemeClr val="accent4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1996-9E1D-234B-A997-6F395AFA67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241AA-0822-4603-B26E-6CB5CAE7F1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C22B3-9018-4082-9EC9-69C76A745AB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84A7E-1D0D-465F-B828-C23AF4E19E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AF45-C0DF-4866-A3D8-B23C74A9C39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A71F9-80E0-4587-9D9B-43B7F3E3F9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AFAE3-8C2A-4AF8-8738-15D173A41DC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E1035-5EB6-45C8-B6BC-483A5A401F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84464-079E-4851-A55A-A8E50F2BB6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8EAD1-614B-4BA9-A8F3-0ADCEBA6D84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C29228-4500-488D-89A6-EDD848ED89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FE7D63-3B34-3C49-A371-6539546DE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8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75"/>
            <a:ext cx="853440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Book Antiqua" panose="02040602050305030304" pitchFamily="18" charset="0"/>
              </a:rPr>
              <a:t>The Impact of a Multilevel Intervention on Work-Family Conflict </a:t>
            </a:r>
            <a:r>
              <a:rPr lang="en-US" sz="3200" b="1" dirty="0" smtClean="0">
                <a:latin typeface="Book Antiqua" panose="02040602050305030304" pitchFamily="18" charset="0"/>
              </a:rPr>
              <a:t>in a </a:t>
            </a:r>
            <a:r>
              <a:rPr lang="en-US" sz="3200" b="1" dirty="0">
                <a:latin typeface="Book Antiqua" panose="02040602050305030304" pitchFamily="18" charset="0"/>
              </a:rPr>
              <a:t>Randomized Controlled </a:t>
            </a:r>
            <a:r>
              <a:rPr lang="en-US" sz="3200" b="1" dirty="0" smtClean="0">
                <a:latin typeface="Book Antiqua" panose="02040602050305030304" pitchFamily="18" charset="0"/>
              </a:rPr>
              <a:t>Trial </a:t>
            </a:r>
            <a:endParaRPr lang="en-US" sz="2400" b="1" dirty="0" smtClean="0"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dirty="0" smtClean="0">
                <a:latin typeface="Book Antiqua" panose="02040602050305030304" pitchFamily="18" charset="0"/>
                <a:cs typeface="Arial" pitchFamily="34" charset="0"/>
              </a:rPr>
              <a:t>Presenter: Alyssa </a:t>
            </a:r>
            <a:r>
              <a:rPr lang="en-US" sz="2400" dirty="0" err="1" smtClean="0">
                <a:latin typeface="Book Antiqua" panose="02040602050305030304" pitchFamily="18" charset="0"/>
                <a:cs typeface="Arial" pitchFamily="34" charset="0"/>
              </a:rPr>
              <a:t>Westring</a:t>
            </a:r>
            <a:r>
              <a:rPr lang="en-US" sz="2400" dirty="0" smtClean="0">
                <a:latin typeface="Book Antiqua" panose="02040602050305030304" pitchFamily="18" charset="0"/>
                <a:cs typeface="Arial" pitchFamily="34" charset="0"/>
              </a:rPr>
              <a:t>, PhD</a:t>
            </a:r>
          </a:p>
          <a:p>
            <a:pPr algn="ctr">
              <a:defRPr/>
            </a:pPr>
            <a:endParaRPr lang="en-US" sz="2400" b="1" dirty="0" smtClean="0"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2400" i="1" dirty="0" smtClean="0"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i="1" dirty="0" smtClean="0">
                <a:latin typeface="Book Antiqua" panose="02040602050305030304" pitchFamily="18" charset="0"/>
                <a:cs typeface="Arial" pitchFamily="34" charset="0"/>
              </a:rPr>
              <a:t>with:</a:t>
            </a:r>
            <a:endParaRPr lang="en-US" sz="2400" i="1" dirty="0"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>
                <a:latin typeface="Book Antiqua" panose="02040602050305030304" pitchFamily="18" charset="0"/>
                <a:cs typeface="Arial" pitchFamily="34" charset="0"/>
              </a:rPr>
              <a:t>Joint Principal </a:t>
            </a:r>
            <a:r>
              <a:rPr lang="en-US" sz="2400" b="1" dirty="0" smtClean="0">
                <a:latin typeface="Book Antiqua" panose="02040602050305030304" pitchFamily="18" charset="0"/>
                <a:cs typeface="Arial" pitchFamily="34" charset="0"/>
              </a:rPr>
              <a:t>Investigators:</a:t>
            </a:r>
            <a:endParaRPr lang="en-US" sz="2400" b="1" dirty="0"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latin typeface="Book Antiqua" panose="02040602050305030304" pitchFamily="18" charset="0"/>
                <a:cs typeface="Arial" pitchFamily="34" charset="0"/>
              </a:rPr>
              <a:t>Jeane </a:t>
            </a:r>
            <a:r>
              <a:rPr lang="en-US" sz="2400" b="1" dirty="0">
                <a:latin typeface="Book Antiqua" panose="02040602050305030304" pitchFamily="18" charset="0"/>
                <a:cs typeface="Arial" pitchFamily="34" charset="0"/>
              </a:rPr>
              <a:t>Ann Grisso MD </a:t>
            </a:r>
            <a:r>
              <a:rPr lang="en-US" sz="2400" b="1" dirty="0" smtClean="0">
                <a:latin typeface="Book Antiqua" panose="02040602050305030304" pitchFamily="18" charset="0"/>
                <a:cs typeface="Arial" pitchFamily="34" charset="0"/>
              </a:rPr>
              <a:t>MSc &amp; Stephanie </a:t>
            </a:r>
            <a:r>
              <a:rPr lang="en-US" sz="2400" b="1" dirty="0" err="1" smtClean="0">
                <a:latin typeface="Book Antiqua" panose="02040602050305030304" pitchFamily="18" charset="0"/>
                <a:cs typeface="Arial" pitchFamily="34" charset="0"/>
              </a:rPr>
              <a:t>Abbuhl</a:t>
            </a:r>
            <a:r>
              <a:rPr lang="en-US" sz="2400" b="1" dirty="0" smtClean="0">
                <a:latin typeface="Book Antiqua" panose="02040602050305030304" pitchFamily="18" charset="0"/>
                <a:cs typeface="Arial" pitchFamily="34" charset="0"/>
              </a:rPr>
              <a:t> MD</a:t>
            </a:r>
          </a:p>
          <a:p>
            <a:pPr algn="ctr">
              <a:buNone/>
              <a:defRPr/>
            </a:pPr>
            <a:r>
              <a:rPr lang="en-US" sz="2400" dirty="0" smtClean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Emily </a:t>
            </a:r>
            <a:r>
              <a:rPr lang="en-US" sz="2400" dirty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Conant MD, Mary </a:t>
            </a:r>
            <a:r>
              <a:rPr lang="en-US" sz="2400" dirty="0" err="1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Sammel</a:t>
            </a:r>
            <a:r>
              <a:rPr lang="en-US" sz="2400" dirty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 ScD, Rebecca Speck PhD </a:t>
            </a:r>
            <a:r>
              <a:rPr lang="en-US" sz="2400" dirty="0" smtClean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MPH, Patricia </a:t>
            </a:r>
            <a:r>
              <a:rPr lang="en-US" sz="2400" dirty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Scott, Lucy </a:t>
            </a:r>
            <a:r>
              <a:rPr lang="en-US" sz="2400" dirty="0" err="1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Tuton</a:t>
            </a:r>
            <a:r>
              <a:rPr lang="en-US" sz="2400" dirty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ea typeface="ＭＳ Ｐゴシック" pitchFamily="1" charset="-128"/>
                <a:cs typeface="Arial" pitchFamily="34" charset="0"/>
              </a:rPr>
              <a:t>PhD</a:t>
            </a:r>
            <a:endParaRPr lang="en-US" sz="2400" dirty="0">
              <a:latin typeface="Book Antiqua" panose="02040602050305030304" pitchFamily="18" charset="0"/>
              <a:ea typeface="ＭＳ Ｐゴシック" pitchFamily="1" charset="-128"/>
              <a:cs typeface="Arial" pitchFamily="34" charset="0"/>
            </a:endParaRPr>
          </a:p>
          <a:p>
            <a:pPr algn="ctr">
              <a:defRPr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  <a:cs typeface="Arial" pitchFamily="34" charset="0"/>
            </a:endParaRPr>
          </a:p>
        </p:txBody>
      </p: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3016393" y="353705"/>
            <a:ext cx="2285999" cy="1552574"/>
            <a:chOff x="8207388" y="16370909"/>
            <a:chExt cx="4137011" cy="2679089"/>
          </a:xfrm>
        </p:grpSpPr>
        <p:sp>
          <p:nvSpPr>
            <p:cNvPr id="10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84464-079E-4851-A55A-A8E50F2BB6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en-US" dirty="0" smtClean="0"/>
              <a:t>Research Question 2:</a:t>
            </a:r>
            <a:br>
              <a:rPr lang="en-US" dirty="0" smtClean="0"/>
            </a:br>
            <a:r>
              <a:rPr lang="en-US" dirty="0" smtClean="0"/>
              <a:t>Does culture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" y="1703151"/>
            <a:ext cx="8820150" cy="4983162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 smtClean="0">
                <a:latin typeface="+mj-lt"/>
              </a:rPr>
              <a:t>Culture Conducive to Women’s Academic Success (CCWAS)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1817" t="6040" r="2602" b="15201"/>
          <a:stretch/>
        </p:blipFill>
        <p:spPr bwMode="auto">
          <a:xfrm>
            <a:off x="457200" y="1976673"/>
            <a:ext cx="7835900" cy="386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721" y="5837472"/>
            <a:ext cx="4511065" cy="979887"/>
          </a:xfrm>
          <a:prstGeom prst="rect">
            <a:avLst/>
          </a:prstGeom>
        </p:spPr>
      </p:pic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2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48" descr="TAC-Logo-HighResoluti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8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en-US" dirty="0" smtClean="0"/>
              <a:t>Research Question 2:</a:t>
            </a:r>
            <a:br>
              <a:rPr lang="en-US" dirty="0" smtClean="0"/>
            </a:br>
            <a:r>
              <a:rPr lang="en-US" dirty="0" smtClean="0"/>
              <a:t>Culture Matters at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3151"/>
            <a:ext cx="8820150" cy="4983162"/>
          </a:xfrm>
        </p:spPr>
        <p:txBody>
          <a:bodyPr/>
          <a:lstStyle/>
          <a:p>
            <a:pPr marL="114300" indent="0">
              <a:buNone/>
            </a:pPr>
            <a:endParaRPr lang="en-US" sz="2400" dirty="0" smtClean="0">
              <a:latin typeface="+mj-lt"/>
            </a:endParaRPr>
          </a:p>
          <a:p>
            <a:endParaRPr lang="en-US" dirty="0"/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132320" y="85489"/>
            <a:ext cx="1895572" cy="1007815"/>
            <a:chOff x="8207388" y="16370909"/>
            <a:chExt cx="4137011" cy="2679089"/>
          </a:xfrm>
        </p:grpSpPr>
        <p:sp>
          <p:nvSpPr>
            <p:cNvPr id="8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9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17" y="1415067"/>
            <a:ext cx="6788903" cy="466554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576" y="6038736"/>
            <a:ext cx="3200847" cy="819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222214" y="3054996"/>
            <a:ext cx="9291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TWIF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6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274638"/>
            <a:ext cx="7878417" cy="1143000"/>
          </a:xfrm>
        </p:spPr>
        <p:txBody>
          <a:bodyPr/>
          <a:lstStyle/>
          <a:p>
            <a:r>
              <a:rPr lang="en-US" dirty="0"/>
              <a:t>Research Question 2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Culture Matters at Baseline </a:t>
            </a:r>
            <a:endParaRPr lang="en-US" dirty="0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5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6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1417638"/>
            <a:ext cx="6592220" cy="4686954"/>
          </a:xfr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79" y="6038736"/>
            <a:ext cx="3200847" cy="819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-94543" y="3283602"/>
            <a:ext cx="9291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SWIF</a:t>
            </a:r>
            <a:endParaRPr lang="en-US" sz="1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12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Understanding changes in WFC as a result of unit culture</a:t>
            </a:r>
          </a:p>
          <a:p>
            <a:r>
              <a:rPr lang="en-US" sz="3200" dirty="0" smtClean="0">
                <a:latin typeface="+mj-lt"/>
              </a:rPr>
              <a:t>Analyses collapsed across intervention/control groups </a:t>
            </a:r>
          </a:p>
          <a:p>
            <a:r>
              <a:rPr lang="en-US" sz="3200" dirty="0" smtClean="0">
                <a:latin typeface="+mj-lt"/>
              </a:rPr>
              <a:t>Model for culture validated at Time 2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817" t="6040" r="2602" b="15201"/>
          <a:stretch/>
        </p:blipFill>
        <p:spPr bwMode="auto">
          <a:xfrm>
            <a:off x="2404532" y="4402666"/>
            <a:ext cx="3894668" cy="19981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6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7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53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 smtClean="0">
                <a:latin typeface="+mj-lt"/>
              </a:rPr>
              <a:t>Culture Scores over Time</a:t>
            </a:r>
          </a:p>
          <a:p>
            <a:pPr lvl="1"/>
            <a:r>
              <a:rPr lang="en-US" sz="3200" dirty="0" smtClean="0">
                <a:latin typeface="+mj-lt"/>
              </a:rPr>
              <a:t>Across conditions, culture improved significantly over time</a:t>
            </a:r>
          </a:p>
          <a:p>
            <a:pPr lvl="2"/>
            <a:r>
              <a:rPr lang="en-US" sz="3000" dirty="0" smtClean="0">
                <a:latin typeface="+mj-lt"/>
              </a:rPr>
              <a:t>t = 2.61, p = .007</a:t>
            </a:r>
          </a:p>
          <a:p>
            <a:pPr lvl="1"/>
            <a:r>
              <a:rPr lang="en-US" sz="3200" dirty="0" smtClean="0">
                <a:latin typeface="+mj-lt"/>
              </a:rPr>
              <a:t>No significant differences between intervention and control conditions</a:t>
            </a:r>
          </a:p>
          <a:p>
            <a:pPr lvl="2"/>
            <a:r>
              <a:rPr lang="en-US" sz="3000" dirty="0" smtClean="0">
                <a:latin typeface="+mj-lt"/>
              </a:rPr>
              <a:t>t = .55, p &gt; .05 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225552" y="85489"/>
            <a:ext cx="1802339" cy="1034266"/>
            <a:chOff x="8207388" y="16370909"/>
            <a:chExt cx="4137011" cy="2679089"/>
          </a:xfrm>
        </p:grpSpPr>
        <p:sp>
          <p:nvSpPr>
            <p:cNvPr id="5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6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72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2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363907"/>
              </p:ext>
            </p:extLst>
          </p:nvPr>
        </p:nvGraphicFramePr>
        <p:xfrm>
          <a:off x="457200" y="2943680"/>
          <a:ext cx="7620000" cy="28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/>
                <a:gridCol w="2133600"/>
                <a:gridCol w="1574800"/>
              </a:tblGrid>
              <a:tr h="574584">
                <a:tc>
                  <a:txBody>
                    <a:bodyPr/>
                    <a:lstStyle/>
                    <a:p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Coefficient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P-value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Unit CCWAS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-.44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.059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CCWAS Change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-.40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.051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TWIF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2.69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.003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74240"/>
            <a:ext cx="7427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Predicting changes in TWIF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41440"/>
            <a:ext cx="843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*adjusting for baseline levels of TWIF and clustering within units by culture</a:t>
            </a:r>
            <a:endParaRPr lang="en-US" dirty="0"/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1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2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3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2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021012"/>
              </p:ext>
            </p:extLst>
          </p:nvPr>
        </p:nvGraphicFramePr>
        <p:xfrm>
          <a:off x="457200" y="2943680"/>
          <a:ext cx="7620000" cy="28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/>
                <a:gridCol w="2133600"/>
                <a:gridCol w="1574800"/>
              </a:tblGrid>
              <a:tr h="574584">
                <a:tc>
                  <a:txBody>
                    <a:bodyPr/>
                    <a:lstStyle/>
                    <a:p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Coefficient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P-value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Unit CCWAS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-.18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.232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CCWAS Change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-.45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.037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SWIF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-.44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1.85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74240"/>
            <a:ext cx="7427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Predicting changes in SWIF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41440"/>
            <a:ext cx="843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*adjusting for baseline levels of SWIF and clustering within units by culture</a:t>
            </a:r>
            <a:endParaRPr lang="en-US" dirty="0"/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1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2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53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2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845897"/>
              </p:ext>
            </p:extLst>
          </p:nvPr>
        </p:nvGraphicFramePr>
        <p:xfrm>
          <a:off x="457200" y="2943680"/>
          <a:ext cx="7620000" cy="28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/>
                <a:gridCol w="2133600"/>
                <a:gridCol w="1574800"/>
              </a:tblGrid>
              <a:tr h="574584">
                <a:tc>
                  <a:txBody>
                    <a:bodyPr/>
                    <a:lstStyle/>
                    <a:p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Coefficient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P-value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Unit CCWAS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-.53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CCWAS Change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-.35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.083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TFIW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2.85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74240"/>
            <a:ext cx="7427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Predicting changes in TFIW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41440"/>
            <a:ext cx="843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*adjusting for baseline levels of TFIW and clustering within units by culture</a:t>
            </a:r>
            <a:endParaRPr lang="en-US" dirty="0"/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1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2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55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2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834189"/>
              </p:ext>
            </p:extLst>
          </p:nvPr>
        </p:nvGraphicFramePr>
        <p:xfrm>
          <a:off x="457200" y="2943680"/>
          <a:ext cx="7620000" cy="28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/>
                <a:gridCol w="2133600"/>
                <a:gridCol w="1574800"/>
              </a:tblGrid>
              <a:tr h="574584">
                <a:tc>
                  <a:txBody>
                    <a:bodyPr/>
                    <a:lstStyle/>
                    <a:p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Coefficient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P-value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Unit CCWAS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-.19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.185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CCWAS Change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-.08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.734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Baseline SFIW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-.45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  <a:tr h="574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1.53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j-lt"/>
                        </a:rPr>
                        <a:t>.001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74240"/>
            <a:ext cx="7427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Predicting changes in SFIW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41440"/>
            <a:ext cx="843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*adjusting for baseline levels of SFIW and clustering within units by culture</a:t>
            </a:r>
            <a:endParaRPr lang="en-US" dirty="0"/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1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2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5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Conclusions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48140"/>
            <a:ext cx="8448260" cy="530986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latin typeface="+mj-lt"/>
              </a:rPr>
              <a:t>Strain-based work-interference-with-family decreased for intervention </a:t>
            </a:r>
            <a:r>
              <a:rPr lang="en-US" sz="4400" u="sng" dirty="0" smtClean="0">
                <a:latin typeface="+mj-lt"/>
              </a:rPr>
              <a:t>and</a:t>
            </a:r>
            <a:r>
              <a:rPr lang="en-US" sz="4400" dirty="0" smtClean="0">
                <a:latin typeface="+mj-lt"/>
              </a:rPr>
              <a:t> control units. </a:t>
            </a:r>
            <a:endParaRPr lang="en-US" sz="4400" dirty="0">
              <a:latin typeface="+mj-lt"/>
            </a:endParaRPr>
          </a:p>
          <a:p>
            <a:r>
              <a:rPr lang="en-US" sz="4400" dirty="0" smtClean="0">
                <a:latin typeface="+mj-lt"/>
              </a:rPr>
              <a:t>Culture matters for work-family conflict over time</a:t>
            </a:r>
          </a:p>
          <a:p>
            <a:pPr lvl="1"/>
            <a:r>
              <a:rPr lang="en-US" sz="3200" dirty="0" smtClean="0">
                <a:latin typeface="+mj-lt"/>
              </a:rPr>
              <a:t>More supportive cultures at baseline are associated with lower conflict over time</a:t>
            </a:r>
          </a:p>
          <a:p>
            <a:pPr lvl="1"/>
            <a:r>
              <a:rPr lang="en-US" sz="3200" dirty="0" smtClean="0">
                <a:latin typeface="+mj-lt"/>
              </a:rPr>
              <a:t>Greater improvements in culture are associated with lower conflict over time</a:t>
            </a:r>
          </a:p>
        </p:txBody>
      </p: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9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0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tx1"/>
                </a:solidFill>
                <a:effectLst/>
              </a:rPr>
              <a:t>Background</a:t>
            </a:r>
            <a:endParaRPr lang="en-US" sz="4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134861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9026" y="1433560"/>
            <a:ext cx="5148470" cy="4980888"/>
          </a:xfrm>
        </p:spPr>
        <p:txBody>
          <a:bodyPr>
            <a:noAutofit/>
          </a:bodyPr>
          <a:lstStyle/>
          <a:p>
            <a:pPr marL="114300" indent="0">
              <a:buNone/>
              <a:defRPr/>
            </a:pPr>
            <a:endParaRPr lang="en-US" sz="2400" dirty="0" smtClean="0">
              <a:solidFill>
                <a:schemeClr val="tx1"/>
              </a:solidFill>
              <a:effectLst/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“Beyond Bias &amp; Barriers” report noted importance of  “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j-lt"/>
              </a:rPr>
              <a:t>unrecognized </a:t>
            </a:r>
            <a:r>
              <a:rPr lang="en-US" sz="2400" i="1" dirty="0">
                <a:solidFill>
                  <a:schemeClr val="tx1"/>
                </a:solidFill>
                <a:effectLst/>
                <a:latin typeface="+mj-lt"/>
              </a:rPr>
              <a:t>features of the </a:t>
            </a:r>
            <a:r>
              <a:rPr lang="en-US" sz="2400" i="1" u="sng" dirty="0">
                <a:solidFill>
                  <a:schemeClr val="tx1"/>
                </a:solidFill>
                <a:effectLst/>
                <a:latin typeface="+mj-lt"/>
              </a:rPr>
              <a:t>organizational culture</a:t>
            </a:r>
            <a:r>
              <a:rPr lang="en-US" sz="2400" i="1" dirty="0">
                <a:solidFill>
                  <a:schemeClr val="tx1"/>
                </a:solidFill>
                <a:effectLst/>
                <a:latin typeface="+mj-lt"/>
              </a:rPr>
              <a:t> that affect men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j-lt"/>
              </a:rPr>
              <a:t>&amp; </a:t>
            </a:r>
            <a:r>
              <a:rPr lang="en-US" sz="2400" i="1" dirty="0">
                <a:solidFill>
                  <a:schemeClr val="tx1"/>
                </a:solidFill>
                <a:effectLst/>
                <a:latin typeface="+mj-lt"/>
              </a:rPr>
              <a:t>women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j-lt"/>
              </a:rPr>
              <a:t>differently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”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tx1"/>
              </a:solidFill>
              <a:effectLst/>
              <a:latin typeface="+mj-lt"/>
            </a:endParaRPr>
          </a:p>
          <a:p>
            <a:pPr marL="285750" indent="-285750"/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Led to 2008 NIH RFA “Research 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</a:rPr>
              <a:t>on causal factors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and interventions 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</a:rPr>
              <a:t>that affect the careers of women in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j-lt"/>
              </a:rPr>
              <a:t>science”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/>
              <a:buChar char="•"/>
              <a:defRPr/>
            </a:pPr>
            <a:endParaRPr lang="en-US" sz="2400" dirty="0" smtClean="0"/>
          </a:p>
          <a:p>
            <a:pPr>
              <a:buFont typeface="Arial"/>
              <a:buChar char="•"/>
              <a:defRPr/>
            </a:pPr>
            <a:endParaRPr lang="en-US" sz="2400" dirty="0"/>
          </a:p>
          <a:p>
            <a:pPr>
              <a:buFont typeface="Arial"/>
              <a:buChar char="•"/>
              <a:defRPr/>
            </a:pPr>
            <a:endParaRPr lang="en-US" sz="2400" dirty="0" smtClean="0"/>
          </a:p>
          <a:p>
            <a:pPr>
              <a:buFont typeface="Arial"/>
              <a:buChar char="•"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sz="2400" dirty="0" smtClean="0">
              <a:effectLst/>
            </a:endParaRPr>
          </a:p>
        </p:txBody>
      </p:sp>
      <p:pic>
        <p:nvPicPr>
          <p:cNvPr id="2560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533" y="1596788"/>
            <a:ext cx="2678197" cy="4309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1500" y="5537200"/>
            <a:ext cx="349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7235687" y="119355"/>
            <a:ext cx="1792205" cy="987937"/>
            <a:chOff x="8207388" y="16370909"/>
            <a:chExt cx="4137011" cy="2679089"/>
          </a:xfrm>
        </p:grpSpPr>
        <p:sp>
          <p:nvSpPr>
            <p:cNvPr id="10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48" descr="TAC-Logo-HighResoluti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A71F9-80E0-4587-9D9B-43B7F3E3F9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Interventions were not directly targeted to address work-family issues</a:t>
            </a:r>
          </a:p>
          <a:p>
            <a:r>
              <a:rPr lang="en-US" sz="3200" dirty="0" smtClean="0">
                <a:latin typeface="+mj-lt"/>
              </a:rPr>
              <a:t>Post-intervention outcomes are measured only 2 months after 3-year intervention</a:t>
            </a:r>
          </a:p>
          <a:p>
            <a:r>
              <a:rPr lang="en-US" sz="3200" dirty="0" smtClean="0">
                <a:latin typeface="+mj-lt"/>
              </a:rPr>
              <a:t>Variable levels of engagement at individual &amp; department levels</a:t>
            </a:r>
          </a:p>
          <a:p>
            <a:r>
              <a:rPr lang="en-US" sz="3200" dirty="0" smtClean="0">
                <a:latin typeface="+mj-lt"/>
              </a:rPr>
              <a:t>Contamination &amp; Co-intervention</a:t>
            </a:r>
            <a:endParaRPr lang="en-US" sz="3200" dirty="0">
              <a:latin typeface="+mj-lt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5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6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44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178799" cy="4800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+mj-lt"/>
              </a:rPr>
              <a:t>What have we learned so far?</a:t>
            </a:r>
          </a:p>
          <a:p>
            <a:r>
              <a:rPr lang="en-US" sz="4400" dirty="0" smtClean="0">
                <a:latin typeface="+mj-lt"/>
              </a:rPr>
              <a:t>Where do we go next? </a:t>
            </a:r>
            <a:endParaRPr lang="en-US" sz="4400" dirty="0">
              <a:latin typeface="+mj-lt"/>
            </a:endParaRPr>
          </a:p>
          <a:p>
            <a:endParaRPr lang="en-US" sz="4400" dirty="0" smtClean="0">
              <a:latin typeface="+mj-lt"/>
            </a:endParaRPr>
          </a:p>
          <a:p>
            <a:endParaRPr lang="en-US" sz="4400" dirty="0">
              <a:latin typeface="+mj-lt"/>
            </a:endParaRPr>
          </a:p>
          <a:p>
            <a:endParaRPr lang="en-US" sz="4400" dirty="0" smtClean="0">
              <a:latin typeface="+mj-lt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5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6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846667" y="4191968"/>
            <a:ext cx="69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We appreciate your insights and suggestions!</a:t>
            </a:r>
            <a:endParaRPr lang="en-US" sz="3600" dirty="0"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8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219075" y="1600200"/>
            <a:ext cx="8620125" cy="4724400"/>
          </a:xfrm>
        </p:spPr>
        <p:txBody>
          <a:bodyPr/>
          <a:lstStyle/>
          <a:p>
            <a:pPr lvl="2" defTabSz="3448050">
              <a:buNone/>
              <a:defRPr/>
            </a:pPr>
            <a:endParaRPr lang="en-US" sz="1600" dirty="0" smtClean="0">
              <a:solidFill>
                <a:schemeClr val="tx2"/>
              </a:solidFill>
              <a:effectLst/>
            </a:endParaRPr>
          </a:p>
          <a:p>
            <a:pPr lvl="2" defTabSz="3448050">
              <a:buNone/>
              <a:defRPr/>
            </a:pPr>
            <a:endParaRPr lang="en-US" sz="1600" dirty="0" smtClean="0">
              <a:solidFill>
                <a:schemeClr val="tx2"/>
              </a:solidFill>
              <a:effectLst/>
            </a:endParaRPr>
          </a:p>
          <a:p>
            <a:pPr lvl="2" defTabSz="3448050">
              <a:buNone/>
              <a:defRPr/>
            </a:pPr>
            <a:endParaRPr lang="en-US" sz="160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679450" y="1169312"/>
            <a:ext cx="73342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Our Goal: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To create an environment where women can succeed fully in their careers, maximizing their contributions to academic medicine and improving workplace for </a:t>
            </a:r>
            <a:r>
              <a:rPr kumimoji="0" lang="en-US" sz="40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all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faculty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3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4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954214" y="3322927"/>
            <a:ext cx="1646237" cy="325677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459941" y="3284826"/>
            <a:ext cx="1646237" cy="32604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27701" y="3311815"/>
            <a:ext cx="1646237" cy="32604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TextBox 41"/>
          <p:cNvSpPr txBox="1">
            <a:spLocks noChangeArrowheads="1"/>
          </p:cNvSpPr>
          <p:nvPr/>
        </p:nvSpPr>
        <p:spPr bwMode="auto">
          <a:xfrm>
            <a:off x="693738" y="5012028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Level 3</a:t>
            </a:r>
          </a:p>
        </p:txBody>
      </p:sp>
      <p:sp>
        <p:nvSpPr>
          <p:cNvPr id="8" name="TextBox 40"/>
          <p:cNvSpPr txBox="1">
            <a:spLocks noChangeArrowheads="1"/>
          </p:cNvSpPr>
          <p:nvPr/>
        </p:nvSpPr>
        <p:spPr bwMode="auto">
          <a:xfrm>
            <a:off x="693738" y="3165765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FFFFFF"/>
                </a:solidFill>
                <a:latin typeface="+mj-lt"/>
                <a:cs typeface="Arial" pitchFamily="34" charset="0"/>
              </a:rPr>
              <a:t>Level 2</a:t>
            </a:r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693738" y="1336965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FFFFFF"/>
                </a:solidFill>
                <a:latin typeface="+mj-lt"/>
                <a:cs typeface="Arial" pitchFamily="34" charset="0"/>
              </a:rPr>
              <a:t>Level 1</a:t>
            </a:r>
          </a:p>
        </p:txBody>
      </p:sp>
      <p:cxnSp>
        <p:nvCxnSpPr>
          <p:cNvPr id="10" name="AutoShape 45"/>
          <p:cNvCxnSpPr>
            <a:cxnSpLocks noChangeShapeType="1"/>
          </p:cNvCxnSpPr>
          <p:nvPr/>
        </p:nvCxnSpPr>
        <p:spPr bwMode="auto">
          <a:xfrm rot="16200000" flipH="1">
            <a:off x="5559426" y="560677"/>
            <a:ext cx="38100" cy="5486400"/>
          </a:xfrm>
          <a:prstGeom prst="bentConnector3">
            <a:avLst>
              <a:gd name="adj1" fmla="val -119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" name="AutoShape 29"/>
          <p:cNvCxnSpPr>
            <a:cxnSpLocks noChangeShapeType="1"/>
          </p:cNvCxnSpPr>
          <p:nvPr/>
        </p:nvCxnSpPr>
        <p:spPr bwMode="auto">
          <a:xfrm>
            <a:off x="7115176" y="4211928"/>
            <a:ext cx="258762" cy="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2" name="AutoShape 28"/>
          <p:cNvCxnSpPr>
            <a:cxnSpLocks noChangeShapeType="1"/>
          </p:cNvCxnSpPr>
          <p:nvPr/>
        </p:nvCxnSpPr>
        <p:spPr bwMode="auto">
          <a:xfrm flipV="1">
            <a:off x="5189538" y="4211928"/>
            <a:ext cx="350838" cy="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015332" y="3842729"/>
            <a:ext cx="1507223" cy="193899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Culture 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conducive to Women’s Academic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Success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687763" y="1498890"/>
            <a:ext cx="1600200" cy="11906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Women Faculty Proximal Outcomes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608639" y="1497325"/>
            <a:ext cx="1600200" cy="11906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Women Faculty    Distal Outcomes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7300913" y="1544132"/>
            <a:ext cx="1600200" cy="9159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Department/ Division Outcomes</a:t>
            </a:r>
          </a:p>
        </p:txBody>
      </p:sp>
      <p:sp>
        <p:nvSpPr>
          <p:cNvPr id="17" name="AutoShape 31"/>
          <p:cNvSpPr>
            <a:spLocks/>
          </p:cNvSpPr>
          <p:nvPr/>
        </p:nvSpPr>
        <p:spPr bwMode="auto">
          <a:xfrm>
            <a:off x="1669205" y="1440153"/>
            <a:ext cx="286493" cy="5417847"/>
          </a:xfrm>
          <a:prstGeom prst="rightBrace">
            <a:avLst>
              <a:gd name="adj1" fmla="val 175476"/>
              <a:gd name="adj2" fmla="val 474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52388" y="156556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111747" y="639363"/>
            <a:ext cx="1663700" cy="708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91440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3-Tiered 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Intervention</a:t>
            </a:r>
          </a:p>
        </p:txBody>
      </p: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3687763" y="3311815"/>
            <a:ext cx="1890713" cy="3260435"/>
            <a:chOff x="3695700" y="2889250"/>
            <a:chExt cx="1890713" cy="3260435"/>
          </a:xfrm>
        </p:grpSpPr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3735388" y="2889250"/>
              <a:ext cx="1851025" cy="32604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3695700" y="2998298"/>
              <a:ext cx="1852613" cy="2723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5750" indent="-285750" defTabSz="914400"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Job satisfaction</a:t>
              </a:r>
            </a:p>
            <a:p>
              <a:pPr marL="285750" indent="-285750" defTabSz="914400"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Job   commitment</a:t>
              </a:r>
            </a:p>
            <a:p>
              <a:pPr marL="285750" indent="-285750" defTabSz="914400"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Work self-efficacy</a:t>
              </a:r>
            </a:p>
            <a:p>
              <a:pPr marL="285750" indent="-285750" defTabSz="914400"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Work-family   conflict </a:t>
              </a:r>
            </a:p>
          </p:txBody>
        </p:sp>
      </p:grp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4342" y="1575089"/>
            <a:ext cx="1555934" cy="14636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Senior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Leadership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74341" y="3418178"/>
            <a:ext cx="1555935" cy="14636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Department/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Division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Task Forces</a:t>
            </a: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73302" y="5261265"/>
            <a:ext cx="1555938" cy="14623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Women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Assistant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Professors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379538" y="193901"/>
            <a:ext cx="76200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Theoretical Model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7174" y="3898778"/>
            <a:ext cx="156900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 Implement Task </a:t>
            </a:r>
            <a:r>
              <a:rPr lang="en-US" dirty="0">
                <a:solidFill>
                  <a:srgbClr val="000000"/>
                </a:solidFill>
                <a:latin typeface="+mj-lt"/>
                <a:cs typeface="Arial" pitchFamily="34" charset="0"/>
              </a:rPr>
              <a:t>Force 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recs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 Culture change</a:t>
            </a:r>
            <a:endParaRPr lang="en-US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15176" y="59924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27701" y="4070640"/>
            <a:ext cx="15722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 Publications</a:t>
            </a:r>
            <a:endParaRPr lang="en-US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 Grants </a:t>
            </a:r>
            <a:endParaRPr lang="en-US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 Intention   to leave</a:t>
            </a:r>
            <a:endParaRPr lang="en-US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endParaRPr lang="en-US" dirty="0"/>
          </a:p>
        </p:txBody>
      </p:sp>
      <p:cxnSp>
        <p:nvCxnSpPr>
          <p:cNvPr id="35" name="Straight Arrow Connector 34"/>
          <p:cNvCxnSpPr>
            <a:endCxn id="26" idx="0"/>
          </p:cNvCxnSpPr>
          <p:nvPr/>
        </p:nvCxnSpPr>
        <p:spPr>
          <a:xfrm>
            <a:off x="852309" y="3038763"/>
            <a:ext cx="0" cy="3794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45685" y="4880793"/>
            <a:ext cx="0" cy="3794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3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959896"/>
              </p:ext>
            </p:extLst>
          </p:nvPr>
        </p:nvGraphicFramePr>
        <p:xfrm>
          <a:off x="0" y="1149823"/>
          <a:ext cx="8521023" cy="5708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5677" y="1978584"/>
            <a:ext cx="110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 = 133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5381" y="6398184"/>
            <a:ext cx="110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 = 130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5" name="Picture 48" descr="TAC-Logo-HighResolutio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5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US" sz="4000" dirty="0" smtClean="0">
                <a:latin typeface="Book Antiqua" panose="02040602050305030304" pitchFamily="18" charset="0"/>
              </a:rPr>
              <a:t>What is the impact of the intervention on work-family conflict?</a:t>
            </a:r>
          </a:p>
          <a:p>
            <a:pPr marL="571500" indent="-457200">
              <a:buAutoNum type="arabicPeriod"/>
            </a:pPr>
            <a:endParaRPr lang="en-US" sz="4000" dirty="0" smtClean="0">
              <a:latin typeface="Book Antiqua" panose="02040602050305030304" pitchFamily="18" charset="0"/>
            </a:endParaRPr>
          </a:p>
          <a:p>
            <a:pPr marL="571500" indent="-457200">
              <a:buAutoNum type="arabicPeriod"/>
            </a:pPr>
            <a:r>
              <a:rPr lang="en-US" sz="4000" dirty="0" smtClean="0">
                <a:latin typeface="Book Antiqua" panose="02040602050305030304" pitchFamily="18" charset="0"/>
              </a:rPr>
              <a:t>How does department/division culture affect these relationships? </a:t>
            </a:r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8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9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4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Work-Family Conflict</a:t>
            </a:r>
          </a:p>
          <a:p>
            <a:pPr lvl="1"/>
            <a:r>
              <a:rPr lang="en-US" sz="2800" dirty="0" smtClean="0">
                <a:latin typeface="+mj-lt"/>
              </a:rPr>
              <a:t>Time-based and Strain-based WIF and FIW</a:t>
            </a:r>
          </a:p>
          <a:p>
            <a:pPr lvl="1"/>
            <a:r>
              <a:rPr lang="en-US" sz="2800" dirty="0" smtClean="0">
                <a:latin typeface="+mj-lt"/>
              </a:rPr>
              <a:t>Carlson, </a:t>
            </a:r>
            <a:r>
              <a:rPr lang="en-US" sz="2800" dirty="0" err="1" smtClean="0">
                <a:latin typeface="+mj-lt"/>
              </a:rPr>
              <a:t>Kacmar</a:t>
            </a:r>
            <a:r>
              <a:rPr lang="en-US" sz="2800" dirty="0" smtClean="0">
                <a:latin typeface="+mj-lt"/>
              </a:rPr>
              <a:t>, &amp; Williams (2000)</a:t>
            </a:r>
          </a:p>
          <a:p>
            <a:pPr lvl="1"/>
            <a:r>
              <a:rPr lang="en-US" sz="2800" dirty="0" smtClean="0">
                <a:latin typeface="+mj-lt"/>
              </a:rPr>
              <a:t>Good reliability at baseline and follow-up</a:t>
            </a:r>
            <a:endParaRPr lang="en-US" sz="2600" dirty="0">
              <a:solidFill>
                <a:srgbClr val="FF0000"/>
              </a:solidFill>
            </a:endParaRPr>
          </a:p>
          <a:p>
            <a:pPr lvl="2"/>
            <a:endParaRPr lang="en-US" sz="2600" dirty="0" smtClean="0">
              <a:latin typeface="+mj-lt"/>
            </a:endParaRPr>
          </a:p>
          <a:p>
            <a:pPr marL="411480" lvl="1" indent="0">
              <a:buNone/>
            </a:pPr>
            <a:endParaRPr lang="en-US" dirty="0" smtClean="0">
              <a:latin typeface="+mj-lt"/>
            </a:endParaRPr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8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9" name="Picture 48" descr="TAC-Logo-HighResoluti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6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7620000" cy="1143000"/>
          </a:xfrm>
        </p:spPr>
        <p:txBody>
          <a:bodyPr/>
          <a:lstStyle/>
          <a:p>
            <a:r>
              <a:rPr lang="en-US" dirty="0" smtClean="0"/>
              <a:t>Research Question 1</a:t>
            </a:r>
            <a:endParaRPr lang="en-US" dirty="0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6741893" y="85489"/>
            <a:ext cx="2285999" cy="1552574"/>
            <a:chOff x="8207388" y="16370909"/>
            <a:chExt cx="4137011" cy="2679089"/>
          </a:xfrm>
        </p:grpSpPr>
        <p:sp>
          <p:nvSpPr>
            <p:cNvPr id="5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6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02455"/>
              </p:ext>
            </p:extLst>
          </p:nvPr>
        </p:nvGraphicFramePr>
        <p:xfrm>
          <a:off x="178902" y="2126977"/>
          <a:ext cx="8050697" cy="415455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085491"/>
                <a:gridCol w="2427656"/>
                <a:gridCol w="1537550"/>
              </a:tblGrid>
              <a:tr h="1384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% decrease over </a:t>
                      </a:r>
                      <a:r>
                        <a:rPr lang="en-US" sz="2800" dirty="0" smtClean="0">
                          <a:effectLst/>
                          <a:latin typeface="+mj-lt"/>
                        </a:rPr>
                        <a:t>time</a:t>
                      </a:r>
                      <a:endParaRPr lang="en-US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p-value</a:t>
                      </a:r>
                      <a:endParaRPr lang="en-US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9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TWIF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SWIF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TFIW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SFIW</a:t>
                      </a:r>
                      <a:endParaRPr lang="en-US" sz="3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2.4%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6.8%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3.0%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1.2%</a:t>
                      </a:r>
                      <a:endParaRPr lang="en-US" sz="3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0.168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0.006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0.256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0.559</a:t>
                      </a:r>
                      <a:endParaRPr lang="en-US" sz="3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24317" y="6375160"/>
            <a:ext cx="460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*controlling for baseline conflict levels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902" y="1548140"/>
            <a:ext cx="656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Changes in Conflict over Time</a:t>
            </a:r>
            <a:endParaRPr lang="en-US" sz="2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4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7620000" cy="1143000"/>
          </a:xfrm>
        </p:spPr>
        <p:txBody>
          <a:bodyPr/>
          <a:lstStyle/>
          <a:p>
            <a:r>
              <a:rPr lang="en-US" dirty="0" smtClean="0"/>
              <a:t>Research Question 1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57448"/>
              </p:ext>
            </p:extLst>
          </p:nvPr>
        </p:nvGraphicFramePr>
        <p:xfrm>
          <a:off x="457200" y="1948070"/>
          <a:ext cx="7620001" cy="389567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101009"/>
                <a:gridCol w="3063073"/>
                <a:gridCol w="1455919"/>
              </a:tblGrid>
              <a:tr h="1470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Conflict change</a:t>
                      </a:r>
                      <a:endParaRPr lang="en-US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Intervention vs control </a:t>
                      </a:r>
                      <a:r>
                        <a:rPr lang="en-US" sz="2800" dirty="0" smtClean="0">
                          <a:effectLst/>
                          <a:latin typeface="+mj-lt"/>
                        </a:rPr>
                        <a:t>difference</a:t>
                      </a:r>
                      <a:r>
                        <a:rPr lang="en-US" sz="2800" baseline="0" dirty="0" smtClean="0">
                          <a:effectLst/>
                          <a:latin typeface="+mj-lt"/>
                        </a:rPr>
                        <a:t> (d)</a:t>
                      </a:r>
                      <a:endParaRPr lang="en-US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p-value</a:t>
                      </a:r>
                      <a:endParaRPr lang="en-US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4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TWIF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SWIF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TFIW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SFIW</a:t>
                      </a:r>
                      <a:endParaRPr lang="en-US" sz="3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aseline="0" dirty="0" smtClean="0">
                          <a:effectLst/>
                          <a:latin typeface="+mj-lt"/>
                        </a:rPr>
                        <a:t>     </a:t>
                      </a:r>
                      <a:r>
                        <a:rPr lang="en-US" sz="3600" dirty="0" smtClean="0">
                          <a:effectLst/>
                          <a:latin typeface="+mj-lt"/>
                        </a:rPr>
                        <a:t>- 0.054</a:t>
                      </a:r>
                      <a:endParaRPr lang="en-US" sz="3600" dirty="0"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   0.024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   0.058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    </a:t>
                      </a:r>
                      <a:r>
                        <a:rPr lang="en-US" sz="3600" baseline="0" dirty="0" smtClean="0">
                          <a:effectLst/>
                          <a:latin typeface="+mj-lt"/>
                        </a:rPr>
                        <a:t>- </a:t>
                      </a:r>
                      <a:r>
                        <a:rPr lang="en-US" sz="3600" dirty="0" smtClean="0">
                          <a:effectLst/>
                          <a:latin typeface="+mj-lt"/>
                        </a:rPr>
                        <a:t>0.138</a:t>
                      </a:r>
                      <a:endParaRPr lang="en-US" sz="3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0.704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0.879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0.690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 0.129</a:t>
                      </a:r>
                      <a:endParaRPr lang="en-US" sz="3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24317" y="6375160"/>
            <a:ext cx="460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*controlling for baseline conflict levels </a:t>
            </a:r>
            <a:endParaRPr lang="en-US" dirty="0"/>
          </a:p>
        </p:txBody>
      </p: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7235687" y="85489"/>
            <a:ext cx="1792205" cy="987937"/>
            <a:chOff x="8207388" y="16370909"/>
            <a:chExt cx="4137011" cy="2679089"/>
          </a:xfrm>
        </p:grpSpPr>
        <p:sp>
          <p:nvSpPr>
            <p:cNvPr id="12" name="TextBox 62"/>
            <p:cNvSpPr txBox="1">
              <a:spLocks noChangeArrowheads="1"/>
            </p:cNvSpPr>
            <p:nvPr/>
          </p:nvSpPr>
          <p:spPr bwMode="auto">
            <a:xfrm>
              <a:off x="8207388" y="16370909"/>
              <a:ext cx="4137011" cy="26790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48" descr="TAC-Logo-High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44277" y="16526079"/>
              <a:ext cx="3790000" cy="236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A70A-C66B-4433-98F8-6EA72F1557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8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927</Words>
  <Application>Microsoft Office PowerPoint</Application>
  <PresentationFormat>On-screen Show (4:3)</PresentationFormat>
  <Paragraphs>257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PowerPoint Presentation</vt:lpstr>
      <vt:lpstr>Background</vt:lpstr>
      <vt:lpstr>Overview </vt:lpstr>
      <vt:lpstr>PowerPoint Presentation</vt:lpstr>
      <vt:lpstr>Research Design </vt:lpstr>
      <vt:lpstr>Key Research Questions</vt:lpstr>
      <vt:lpstr>Research Question 1</vt:lpstr>
      <vt:lpstr>Research Question 1</vt:lpstr>
      <vt:lpstr>Research Question 1</vt:lpstr>
      <vt:lpstr>Research Question 2: Does culture matter?</vt:lpstr>
      <vt:lpstr>Research Question 2: Culture Matters at Baseline</vt:lpstr>
      <vt:lpstr>Research Question 2: Culture Matters at Baseline </vt:lpstr>
      <vt:lpstr>Research Question 2</vt:lpstr>
      <vt:lpstr>Research Question 2 </vt:lpstr>
      <vt:lpstr>Research Question 2:</vt:lpstr>
      <vt:lpstr>Research Question 2:</vt:lpstr>
      <vt:lpstr>Research Question 2:</vt:lpstr>
      <vt:lpstr>Research Question 2:</vt:lpstr>
      <vt:lpstr>Conclusions</vt:lpstr>
      <vt:lpstr>Limitations</vt:lpstr>
      <vt:lpstr>Discussion</vt:lpstr>
    </vt:vector>
  </TitlesOfParts>
  <Company>Upenn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 Ann Grisso</dc:creator>
  <cp:lastModifiedBy>Patricia Scott</cp:lastModifiedBy>
  <cp:revision>219</cp:revision>
  <cp:lastPrinted>2014-04-10T14:22:48Z</cp:lastPrinted>
  <dcterms:created xsi:type="dcterms:W3CDTF">2014-03-31T16:17:53Z</dcterms:created>
  <dcterms:modified xsi:type="dcterms:W3CDTF">2014-06-11T19:53:21Z</dcterms:modified>
</cp:coreProperties>
</file>