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
  </p:notesMasterIdLst>
  <p:sldIdLst>
    <p:sldId id="256" r:id="rId2"/>
    <p:sldId id="258" r:id="rId3"/>
    <p:sldId id="257" r:id="rId4"/>
    <p:sldId id="259" r:id="rId5"/>
    <p:sldId id="260" r:id="rId6"/>
    <p:sldId id="262" r:id="rId7"/>
    <p:sldId id="265" r:id="rId8"/>
    <p:sldId id="266" r:id="rId9"/>
    <p:sldId id="268" r:id="rId10"/>
    <p:sldId id="279"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10" autoAdjust="0"/>
    <p:restoredTop sz="62443" autoAdjust="0"/>
  </p:normalViewPr>
  <p:slideViewPr>
    <p:cSldViewPr snapToGrid="0">
      <p:cViewPr varScale="1">
        <p:scale>
          <a:sx n="49" d="100"/>
          <a:sy n="49" d="100"/>
        </p:scale>
        <p:origin x="1236" y="42"/>
      </p:cViewPr>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8A9E82B-02E9-4EF2-AB56-10FF01520F6A}" type="datetimeFigureOut">
              <a:rPr lang="en-US" smtClean="0"/>
              <a:t>4/4/2024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FB658DF-659C-49EB-B69F-44BECBB2AAF4}" type="slidenum">
              <a:rPr lang="en-US" smtClean="0"/>
              <a:t>‹#›</a:t>
            </a:fld>
            <a:endParaRPr lang="en-US"/>
          </a:p>
        </p:txBody>
      </p:sp>
    </p:spTree>
    <p:extLst>
      <p:ext uri="{BB962C8B-B14F-4D97-AF65-F5344CB8AC3E}">
        <p14:creationId xmlns:p14="http://schemas.microsoft.com/office/powerpoint/2010/main" val="14002326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dirty="0">
              <a:solidFill>
                <a:srgbClr val="000000"/>
              </a:solidFill>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0FB658DF-659C-49EB-B69F-44BECBB2AAF4}" type="slidenum">
              <a:rPr lang="en-US" smtClean="0"/>
              <a:t>1</a:t>
            </a:fld>
            <a:endParaRPr lang="en-US"/>
          </a:p>
        </p:txBody>
      </p:sp>
    </p:spTree>
    <p:extLst>
      <p:ext uri="{BB962C8B-B14F-4D97-AF65-F5344CB8AC3E}">
        <p14:creationId xmlns:p14="http://schemas.microsoft.com/office/powerpoint/2010/main" val="21961849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B658DF-659C-49EB-B69F-44BECBB2AAF4}" type="slidenum">
              <a:rPr lang="en-US" smtClean="0"/>
              <a:t>10</a:t>
            </a:fld>
            <a:endParaRPr lang="en-US"/>
          </a:p>
        </p:txBody>
      </p:sp>
    </p:spTree>
    <p:extLst>
      <p:ext uri="{BB962C8B-B14F-4D97-AF65-F5344CB8AC3E}">
        <p14:creationId xmlns:p14="http://schemas.microsoft.com/office/powerpoint/2010/main" val="37688269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B658DF-659C-49EB-B69F-44BECBB2AAF4}" type="slidenum">
              <a:rPr lang="en-US" smtClean="0"/>
              <a:t>2</a:t>
            </a:fld>
            <a:endParaRPr lang="en-US"/>
          </a:p>
        </p:txBody>
      </p:sp>
    </p:spTree>
    <p:extLst>
      <p:ext uri="{BB962C8B-B14F-4D97-AF65-F5344CB8AC3E}">
        <p14:creationId xmlns:p14="http://schemas.microsoft.com/office/powerpoint/2010/main" val="17570082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B658DF-659C-49EB-B69F-44BECBB2AAF4}" type="slidenum">
              <a:rPr lang="en-US" smtClean="0"/>
              <a:t>3</a:t>
            </a:fld>
            <a:endParaRPr lang="en-US"/>
          </a:p>
        </p:txBody>
      </p:sp>
    </p:spTree>
    <p:extLst>
      <p:ext uri="{BB962C8B-B14F-4D97-AF65-F5344CB8AC3E}">
        <p14:creationId xmlns:p14="http://schemas.microsoft.com/office/powerpoint/2010/main" val="7193349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B658DF-659C-49EB-B69F-44BECBB2AAF4}" type="slidenum">
              <a:rPr lang="en-US" smtClean="0"/>
              <a:t>4</a:t>
            </a:fld>
            <a:endParaRPr lang="en-US"/>
          </a:p>
        </p:txBody>
      </p:sp>
    </p:spTree>
    <p:extLst>
      <p:ext uri="{BB962C8B-B14F-4D97-AF65-F5344CB8AC3E}">
        <p14:creationId xmlns:p14="http://schemas.microsoft.com/office/powerpoint/2010/main" val="7132411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b="1" dirty="0"/>
              <a:t>Nominee pool: </a:t>
            </a:r>
            <a:r>
              <a:rPr lang="en-US" b="0" dirty="0"/>
              <a:t>To-date, the majority of our nominees have been White (82%), followed by faculty who are Black (7%) and Asian (4%).  </a:t>
            </a:r>
            <a:r>
              <a:rPr lang="en-US" b="1" dirty="0"/>
              <a:t>1) </a:t>
            </a:r>
            <a:r>
              <a:rPr lang="en-US" b="0" dirty="0"/>
              <a:t>We will direct calls for nominations to all PSOM faculty and to Department Chairs, Vice Chairs of DEI, Vice Chairs for Faculty Affairs, OIDE, Alliance of Minority Physicians and other groups to diversify our nominee pool.  </a:t>
            </a:r>
            <a:r>
              <a:rPr lang="en-US" b="1" dirty="0"/>
              <a:t>2) </a:t>
            </a:r>
            <a:r>
              <a:rPr lang="en-US" b="0" dirty="0"/>
              <a:t>We will publish our award rubrics on our website and include them with the call for nominations, advising nominators to align their nomination letter with the award rubric.  </a:t>
            </a:r>
            <a:r>
              <a:rPr lang="en-US" b="1" dirty="0"/>
              <a:t>3) </a:t>
            </a:r>
            <a:r>
              <a:rPr lang="en-US" b="0" dirty="0"/>
              <a:t>We will give nominators more time to prepare materials – considering holidays and important deadlines – changing our timeline from announcing the call for nominations to nomination due date from 1 month to 3 months. </a:t>
            </a:r>
          </a:p>
          <a:p>
            <a:endParaRPr lang="en-US" b="0" dirty="0"/>
          </a:p>
          <a:p>
            <a:r>
              <a:rPr lang="en-US" b="1" dirty="0"/>
              <a:t>Review Committee</a:t>
            </a:r>
            <a:r>
              <a:rPr lang="en-US" b="0" dirty="0"/>
              <a:t>: </a:t>
            </a:r>
            <a:r>
              <a:rPr lang="en-US" b="1" dirty="0"/>
              <a:t>1) </a:t>
            </a:r>
            <a:r>
              <a:rPr lang="en-US" b="0" dirty="0"/>
              <a:t>We have changed the committee structure from consisting of prior awardees which can perpetuate demographics of successive prize winners, to a group of faculty diverse in gender, race/ethnicity, rank, track, career paths, specialty and experience. </a:t>
            </a:r>
            <a:r>
              <a:rPr lang="en-US" b="1" dirty="0"/>
              <a:t>2) </a:t>
            </a:r>
            <a:r>
              <a:rPr lang="en-US" b="0" dirty="0"/>
              <a:t>We will establish 3 separate review committees, one for the early achievement award, one for the senior award and one for the ELAM and ELH nominations.  This allows committee members enough time to thoughtfully review each nominee. </a:t>
            </a:r>
            <a:r>
              <a:rPr lang="en-US" b="1" dirty="0"/>
              <a:t>3) </a:t>
            </a:r>
            <a:r>
              <a:rPr lang="en-US" b="0" dirty="0"/>
              <a:t>We have implemented an ad hoc committee structure where committee members change every 2 years, this distributes opportunities for service across a greater number and diversity of faculty and supports a changing diversity of perspectives and experiences that can enrichen the evaluation process.  </a:t>
            </a:r>
            <a:r>
              <a:rPr lang="en-US" b="1" dirty="0"/>
              <a:t>4) </a:t>
            </a:r>
            <a:r>
              <a:rPr lang="en-US" b="0" dirty="0"/>
              <a:t>We will ask for each committee to have a committee chair who will act as the DEI champion to ensure DEI is considered in all aspects of the committee’s work. </a:t>
            </a:r>
            <a:r>
              <a:rPr lang="en-US" b="1" dirty="0"/>
              <a:t>5) </a:t>
            </a:r>
            <a:r>
              <a:rPr lang="en-US" b="0" dirty="0"/>
              <a:t>We will publish the membership of the review committees on our website to increase transparency.  </a:t>
            </a:r>
          </a:p>
          <a:p>
            <a:endParaRPr lang="en-US" b="0" dirty="0"/>
          </a:p>
          <a:p>
            <a:r>
              <a:rPr lang="en-US" b="1" dirty="0"/>
              <a:t>Award Selection Criteria: </a:t>
            </a:r>
            <a:r>
              <a:rPr lang="en-US" b="0" dirty="0"/>
              <a:t>We have designed FOCUS awards rubrics for the Early Achievement and Senior faculty FOCUS awards to create a measure by which to evaluate each nominee using consistent criteria.  The rubric also serves as a tool to ensure that committee decisions and discussions link the evidence presented in the nomination packet to the defined selection criteria. The rubrics will be shared in our call for nominations and will be published on our website.  </a:t>
            </a:r>
          </a:p>
          <a:p>
            <a:endParaRPr lang="en-US" b="0" dirty="0"/>
          </a:p>
          <a:p>
            <a:r>
              <a:rPr lang="en-US" b="1" dirty="0"/>
              <a:t>Review and Deliberation Process: </a:t>
            </a:r>
          </a:p>
          <a:p>
            <a:r>
              <a:rPr lang="en-US" b="1" u="sng" dirty="0"/>
              <a:t>Review/Pre-assembled committee deliberation </a:t>
            </a:r>
          </a:p>
          <a:p>
            <a:r>
              <a:rPr lang="en-US" b="1" dirty="0"/>
              <a:t>1) </a:t>
            </a:r>
            <a:r>
              <a:rPr lang="en-US" b="0" dirty="0"/>
              <a:t>We will randomly sort the nominees when sending committee members their nomination packets so that each committee member reviews the nominees in a different order.  This prevents presentation bias by ensuring that every nominee gets seen early by some committee members and later by others.  </a:t>
            </a:r>
            <a:r>
              <a:rPr lang="en-US" b="1" dirty="0"/>
              <a:t>2) </a:t>
            </a:r>
            <a:r>
              <a:rPr lang="en-US" b="0" dirty="0"/>
              <a:t>We will ask each committee member to make a personal list of their top 3 nominees before hearing the recommendations of others to avoid undue influence.  These rankings will be anonymous, we will ask you to send your top 3 nominees, in no particular order, to Sue Primavera who will share the aggregated list of top nominees with the committee chair.  </a:t>
            </a:r>
          </a:p>
          <a:p>
            <a:r>
              <a:rPr lang="en-US" b="1" u="sng" dirty="0"/>
              <a:t>Formal, convened deliberation</a:t>
            </a:r>
          </a:p>
          <a:p>
            <a:r>
              <a:rPr lang="en-US" b="1" dirty="0"/>
              <a:t>3) </a:t>
            </a:r>
            <a:r>
              <a:rPr lang="en-US" b="0" dirty="0"/>
              <a:t>In addition to top nominees, the committee chair will invite any committee member to speak to additional names that they feel should be elevated to the shortlist for group discussion.  </a:t>
            </a:r>
            <a:r>
              <a:rPr lang="en-US" b="1" dirty="0"/>
              <a:t>4) </a:t>
            </a:r>
            <a:r>
              <a:rPr lang="en-US" b="0" dirty="0"/>
              <a:t>We will have a set protocol for discussing nominees in the convened meeting. </a:t>
            </a:r>
            <a:r>
              <a:rPr lang="en-US" b="1" dirty="0"/>
              <a:t>5) </a:t>
            </a:r>
            <a:r>
              <a:rPr lang="en-US" b="0" dirty="0"/>
              <a:t>The committee chair will ensure that committee decisions and discussions link the evidence presented in the nomination packet to the defined selection criteria.  </a:t>
            </a:r>
            <a:r>
              <a:rPr lang="en-US" b="1" dirty="0"/>
              <a:t>6) </a:t>
            </a:r>
            <a:r>
              <a:rPr lang="en-US" b="0" dirty="0"/>
              <a:t>A member of the FOCUS team will document selection and decision-making processes.  </a:t>
            </a:r>
            <a:endParaRPr lang="en-US" b="1" dirty="0"/>
          </a:p>
          <a:p>
            <a:endParaRPr lang="en-US" b="0" dirty="0"/>
          </a:p>
          <a:p>
            <a:endParaRPr lang="en-US" b="1" dirty="0"/>
          </a:p>
        </p:txBody>
      </p:sp>
      <p:sp>
        <p:nvSpPr>
          <p:cNvPr id="4" name="Slide Number Placeholder 3"/>
          <p:cNvSpPr>
            <a:spLocks noGrp="1"/>
          </p:cNvSpPr>
          <p:nvPr>
            <p:ph type="sldNum" sz="quarter" idx="5"/>
          </p:nvPr>
        </p:nvSpPr>
        <p:spPr/>
        <p:txBody>
          <a:bodyPr/>
          <a:lstStyle/>
          <a:p>
            <a:fld id="{0FB658DF-659C-49EB-B69F-44BECBB2AAF4}" type="slidenum">
              <a:rPr lang="en-US" smtClean="0"/>
              <a:t>5</a:t>
            </a:fld>
            <a:endParaRPr lang="en-US"/>
          </a:p>
        </p:txBody>
      </p:sp>
    </p:spTree>
    <p:extLst>
      <p:ext uri="{BB962C8B-B14F-4D97-AF65-F5344CB8AC3E}">
        <p14:creationId xmlns:p14="http://schemas.microsoft.com/office/powerpoint/2010/main" val="31364440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B658DF-659C-49EB-B69F-44BECBB2AAF4}" type="slidenum">
              <a:rPr lang="en-US" smtClean="0"/>
              <a:t>6</a:t>
            </a:fld>
            <a:endParaRPr lang="en-US"/>
          </a:p>
        </p:txBody>
      </p:sp>
    </p:spTree>
    <p:extLst>
      <p:ext uri="{BB962C8B-B14F-4D97-AF65-F5344CB8AC3E}">
        <p14:creationId xmlns:p14="http://schemas.microsoft.com/office/powerpoint/2010/main" val="20761315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B658DF-659C-49EB-B69F-44BECBB2AAF4}" type="slidenum">
              <a:rPr lang="en-US" smtClean="0"/>
              <a:t>7</a:t>
            </a:fld>
            <a:endParaRPr lang="en-US"/>
          </a:p>
        </p:txBody>
      </p:sp>
    </p:spTree>
    <p:extLst>
      <p:ext uri="{BB962C8B-B14F-4D97-AF65-F5344CB8AC3E}">
        <p14:creationId xmlns:p14="http://schemas.microsoft.com/office/powerpoint/2010/main" val="7543766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0" dirty="0"/>
          </a:p>
        </p:txBody>
      </p:sp>
      <p:sp>
        <p:nvSpPr>
          <p:cNvPr id="4" name="Slide Number Placeholder 3"/>
          <p:cNvSpPr>
            <a:spLocks noGrp="1"/>
          </p:cNvSpPr>
          <p:nvPr>
            <p:ph type="sldNum" sz="quarter" idx="5"/>
          </p:nvPr>
        </p:nvSpPr>
        <p:spPr/>
        <p:txBody>
          <a:bodyPr/>
          <a:lstStyle/>
          <a:p>
            <a:fld id="{0FB658DF-659C-49EB-B69F-44BECBB2AAF4}" type="slidenum">
              <a:rPr lang="en-US" smtClean="0"/>
              <a:t>8</a:t>
            </a:fld>
            <a:endParaRPr lang="en-US"/>
          </a:p>
        </p:txBody>
      </p:sp>
    </p:spTree>
    <p:extLst>
      <p:ext uri="{BB962C8B-B14F-4D97-AF65-F5344CB8AC3E}">
        <p14:creationId xmlns:p14="http://schemas.microsoft.com/office/powerpoint/2010/main" val="28022226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B658DF-659C-49EB-B69F-44BECBB2AAF4}" type="slidenum">
              <a:rPr lang="en-US" smtClean="0"/>
              <a:t>9</a:t>
            </a:fld>
            <a:endParaRPr lang="en-US"/>
          </a:p>
        </p:txBody>
      </p:sp>
    </p:spTree>
    <p:extLst>
      <p:ext uri="{BB962C8B-B14F-4D97-AF65-F5344CB8AC3E}">
        <p14:creationId xmlns:p14="http://schemas.microsoft.com/office/powerpoint/2010/main" val="41888585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19B21B-4F90-C5DE-B4E0-4006987FC9E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1AD096C-6A31-9774-44ED-6C26D116BCF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93C86E0-7890-CEDE-0BB8-4C789F08ACFE}"/>
              </a:ext>
            </a:extLst>
          </p:cNvPr>
          <p:cNvSpPr>
            <a:spLocks noGrp="1"/>
          </p:cNvSpPr>
          <p:nvPr>
            <p:ph type="dt" sz="half" idx="10"/>
          </p:nvPr>
        </p:nvSpPr>
        <p:spPr/>
        <p:txBody>
          <a:bodyPr/>
          <a:lstStyle/>
          <a:p>
            <a:fld id="{211577DE-319D-4E33-B37D-2754A1D1BEDF}" type="datetimeFigureOut">
              <a:rPr lang="en-US" smtClean="0"/>
              <a:t>4/4/2024</a:t>
            </a:fld>
            <a:endParaRPr lang="en-US"/>
          </a:p>
        </p:txBody>
      </p:sp>
      <p:sp>
        <p:nvSpPr>
          <p:cNvPr id="5" name="Footer Placeholder 4">
            <a:extLst>
              <a:ext uri="{FF2B5EF4-FFF2-40B4-BE49-F238E27FC236}">
                <a16:creationId xmlns:a16="http://schemas.microsoft.com/office/drawing/2014/main" id="{155E0DE4-A374-63D7-933A-8F72751F71B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6D5E9E-DF83-E08D-DDCA-92F0C04ABDED}"/>
              </a:ext>
            </a:extLst>
          </p:cNvPr>
          <p:cNvSpPr>
            <a:spLocks noGrp="1"/>
          </p:cNvSpPr>
          <p:nvPr>
            <p:ph type="sldNum" sz="quarter" idx="12"/>
          </p:nvPr>
        </p:nvSpPr>
        <p:spPr/>
        <p:txBody>
          <a:bodyPr/>
          <a:lstStyle/>
          <a:p>
            <a:fld id="{C865B0B0-AF4C-45C3-A46F-52248127ED09}" type="slidenum">
              <a:rPr lang="en-US" smtClean="0"/>
              <a:t>‹#›</a:t>
            </a:fld>
            <a:endParaRPr lang="en-US"/>
          </a:p>
        </p:txBody>
      </p:sp>
    </p:spTree>
    <p:extLst>
      <p:ext uri="{BB962C8B-B14F-4D97-AF65-F5344CB8AC3E}">
        <p14:creationId xmlns:p14="http://schemas.microsoft.com/office/powerpoint/2010/main" val="19408506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B71309-ECCA-9F49-F4F8-AEC1F95D968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AFF80E1-C12B-BC51-3891-C61F4847782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CB456F-CB81-434C-54B0-E43C91D466F1}"/>
              </a:ext>
            </a:extLst>
          </p:cNvPr>
          <p:cNvSpPr>
            <a:spLocks noGrp="1"/>
          </p:cNvSpPr>
          <p:nvPr>
            <p:ph type="dt" sz="half" idx="10"/>
          </p:nvPr>
        </p:nvSpPr>
        <p:spPr/>
        <p:txBody>
          <a:bodyPr/>
          <a:lstStyle/>
          <a:p>
            <a:fld id="{211577DE-319D-4E33-B37D-2754A1D1BEDF}" type="datetimeFigureOut">
              <a:rPr lang="en-US" smtClean="0"/>
              <a:t>4/4/2024</a:t>
            </a:fld>
            <a:endParaRPr lang="en-US"/>
          </a:p>
        </p:txBody>
      </p:sp>
      <p:sp>
        <p:nvSpPr>
          <p:cNvPr id="5" name="Footer Placeholder 4">
            <a:extLst>
              <a:ext uri="{FF2B5EF4-FFF2-40B4-BE49-F238E27FC236}">
                <a16:creationId xmlns:a16="http://schemas.microsoft.com/office/drawing/2014/main" id="{BC50B6C1-A432-DC39-9994-9A877AD78A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91D973-5289-AAE0-77DF-F2E662C15676}"/>
              </a:ext>
            </a:extLst>
          </p:cNvPr>
          <p:cNvSpPr>
            <a:spLocks noGrp="1"/>
          </p:cNvSpPr>
          <p:nvPr>
            <p:ph type="sldNum" sz="quarter" idx="12"/>
          </p:nvPr>
        </p:nvSpPr>
        <p:spPr/>
        <p:txBody>
          <a:bodyPr/>
          <a:lstStyle/>
          <a:p>
            <a:fld id="{C865B0B0-AF4C-45C3-A46F-52248127ED09}" type="slidenum">
              <a:rPr lang="en-US" smtClean="0"/>
              <a:t>‹#›</a:t>
            </a:fld>
            <a:endParaRPr lang="en-US"/>
          </a:p>
        </p:txBody>
      </p:sp>
    </p:spTree>
    <p:extLst>
      <p:ext uri="{BB962C8B-B14F-4D97-AF65-F5344CB8AC3E}">
        <p14:creationId xmlns:p14="http://schemas.microsoft.com/office/powerpoint/2010/main" val="1189462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B45CDAE-46EB-A2C2-09B0-8657432DF82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6185E75-3B0B-4DFE-D8D5-48610B62581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D1F54D-5D0C-FC45-AAFD-9FBDFDBEECCF}"/>
              </a:ext>
            </a:extLst>
          </p:cNvPr>
          <p:cNvSpPr>
            <a:spLocks noGrp="1"/>
          </p:cNvSpPr>
          <p:nvPr>
            <p:ph type="dt" sz="half" idx="10"/>
          </p:nvPr>
        </p:nvSpPr>
        <p:spPr/>
        <p:txBody>
          <a:bodyPr/>
          <a:lstStyle/>
          <a:p>
            <a:fld id="{211577DE-319D-4E33-B37D-2754A1D1BEDF}" type="datetimeFigureOut">
              <a:rPr lang="en-US" smtClean="0"/>
              <a:t>4/4/2024</a:t>
            </a:fld>
            <a:endParaRPr lang="en-US"/>
          </a:p>
        </p:txBody>
      </p:sp>
      <p:sp>
        <p:nvSpPr>
          <p:cNvPr id="5" name="Footer Placeholder 4">
            <a:extLst>
              <a:ext uri="{FF2B5EF4-FFF2-40B4-BE49-F238E27FC236}">
                <a16:creationId xmlns:a16="http://schemas.microsoft.com/office/drawing/2014/main" id="{38329A95-DCE4-E868-0081-942D3C6E9A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1AFA7B-F286-F407-B388-51D530D4F3EF}"/>
              </a:ext>
            </a:extLst>
          </p:cNvPr>
          <p:cNvSpPr>
            <a:spLocks noGrp="1"/>
          </p:cNvSpPr>
          <p:nvPr>
            <p:ph type="sldNum" sz="quarter" idx="12"/>
          </p:nvPr>
        </p:nvSpPr>
        <p:spPr/>
        <p:txBody>
          <a:bodyPr/>
          <a:lstStyle/>
          <a:p>
            <a:fld id="{C865B0B0-AF4C-45C3-A46F-52248127ED09}" type="slidenum">
              <a:rPr lang="en-US" smtClean="0"/>
              <a:t>‹#›</a:t>
            </a:fld>
            <a:endParaRPr lang="en-US"/>
          </a:p>
        </p:txBody>
      </p:sp>
    </p:spTree>
    <p:extLst>
      <p:ext uri="{BB962C8B-B14F-4D97-AF65-F5344CB8AC3E}">
        <p14:creationId xmlns:p14="http://schemas.microsoft.com/office/powerpoint/2010/main" val="14286619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6BC011-CF85-1E58-CFB2-C9AC213C78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0B967D4-9198-FD85-BCE4-ED97CA578BC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13704A-8E83-1641-5A7E-3FF825FE0EFE}"/>
              </a:ext>
            </a:extLst>
          </p:cNvPr>
          <p:cNvSpPr>
            <a:spLocks noGrp="1"/>
          </p:cNvSpPr>
          <p:nvPr>
            <p:ph type="dt" sz="half" idx="10"/>
          </p:nvPr>
        </p:nvSpPr>
        <p:spPr/>
        <p:txBody>
          <a:bodyPr/>
          <a:lstStyle/>
          <a:p>
            <a:fld id="{211577DE-319D-4E33-B37D-2754A1D1BEDF}" type="datetimeFigureOut">
              <a:rPr lang="en-US" smtClean="0"/>
              <a:t>4/4/2024</a:t>
            </a:fld>
            <a:endParaRPr lang="en-US"/>
          </a:p>
        </p:txBody>
      </p:sp>
      <p:sp>
        <p:nvSpPr>
          <p:cNvPr id="5" name="Footer Placeholder 4">
            <a:extLst>
              <a:ext uri="{FF2B5EF4-FFF2-40B4-BE49-F238E27FC236}">
                <a16:creationId xmlns:a16="http://schemas.microsoft.com/office/drawing/2014/main" id="{058EB220-BC40-4FFC-2948-3A5380C271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4DC8F2-5637-4025-DD5C-9F0D217DFBDD}"/>
              </a:ext>
            </a:extLst>
          </p:cNvPr>
          <p:cNvSpPr>
            <a:spLocks noGrp="1"/>
          </p:cNvSpPr>
          <p:nvPr>
            <p:ph type="sldNum" sz="quarter" idx="12"/>
          </p:nvPr>
        </p:nvSpPr>
        <p:spPr/>
        <p:txBody>
          <a:bodyPr/>
          <a:lstStyle/>
          <a:p>
            <a:fld id="{C865B0B0-AF4C-45C3-A46F-52248127ED09}" type="slidenum">
              <a:rPr lang="en-US" smtClean="0"/>
              <a:t>‹#›</a:t>
            </a:fld>
            <a:endParaRPr lang="en-US"/>
          </a:p>
        </p:txBody>
      </p:sp>
    </p:spTree>
    <p:extLst>
      <p:ext uri="{BB962C8B-B14F-4D97-AF65-F5344CB8AC3E}">
        <p14:creationId xmlns:p14="http://schemas.microsoft.com/office/powerpoint/2010/main" val="2666399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75EC5F-0196-73F7-FA94-F541E2A7F27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36B9992-4936-E11E-7C21-E1D53B1F8C5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B8D58D2-B273-A8C3-9121-FFBCFBF48F06}"/>
              </a:ext>
            </a:extLst>
          </p:cNvPr>
          <p:cNvSpPr>
            <a:spLocks noGrp="1"/>
          </p:cNvSpPr>
          <p:nvPr>
            <p:ph type="dt" sz="half" idx="10"/>
          </p:nvPr>
        </p:nvSpPr>
        <p:spPr/>
        <p:txBody>
          <a:bodyPr/>
          <a:lstStyle/>
          <a:p>
            <a:fld id="{211577DE-319D-4E33-B37D-2754A1D1BEDF}" type="datetimeFigureOut">
              <a:rPr lang="en-US" smtClean="0"/>
              <a:t>4/4/2024</a:t>
            </a:fld>
            <a:endParaRPr lang="en-US"/>
          </a:p>
        </p:txBody>
      </p:sp>
      <p:sp>
        <p:nvSpPr>
          <p:cNvPr id="5" name="Footer Placeholder 4">
            <a:extLst>
              <a:ext uri="{FF2B5EF4-FFF2-40B4-BE49-F238E27FC236}">
                <a16:creationId xmlns:a16="http://schemas.microsoft.com/office/drawing/2014/main" id="{33DEE1D9-9EED-CF8E-4E03-38261447C6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084CE0-B0F7-DB04-5EE6-97200DDA20AB}"/>
              </a:ext>
            </a:extLst>
          </p:cNvPr>
          <p:cNvSpPr>
            <a:spLocks noGrp="1"/>
          </p:cNvSpPr>
          <p:nvPr>
            <p:ph type="sldNum" sz="quarter" idx="12"/>
          </p:nvPr>
        </p:nvSpPr>
        <p:spPr/>
        <p:txBody>
          <a:bodyPr/>
          <a:lstStyle/>
          <a:p>
            <a:fld id="{C865B0B0-AF4C-45C3-A46F-52248127ED09}" type="slidenum">
              <a:rPr lang="en-US" smtClean="0"/>
              <a:t>‹#›</a:t>
            </a:fld>
            <a:endParaRPr lang="en-US"/>
          </a:p>
        </p:txBody>
      </p:sp>
    </p:spTree>
    <p:extLst>
      <p:ext uri="{BB962C8B-B14F-4D97-AF65-F5344CB8AC3E}">
        <p14:creationId xmlns:p14="http://schemas.microsoft.com/office/powerpoint/2010/main" val="23247006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7C893F-8FD4-017E-6118-F5B1DD66DC8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5D2795F-9C65-5955-5A29-8708552530F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DFCFFE4-08BB-8BBD-ED9C-0F4F30C0ECE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80229FD-FBF7-6EC4-9FAA-60C1202677E9}"/>
              </a:ext>
            </a:extLst>
          </p:cNvPr>
          <p:cNvSpPr>
            <a:spLocks noGrp="1"/>
          </p:cNvSpPr>
          <p:nvPr>
            <p:ph type="dt" sz="half" idx="10"/>
          </p:nvPr>
        </p:nvSpPr>
        <p:spPr/>
        <p:txBody>
          <a:bodyPr/>
          <a:lstStyle/>
          <a:p>
            <a:fld id="{211577DE-319D-4E33-B37D-2754A1D1BEDF}" type="datetimeFigureOut">
              <a:rPr lang="en-US" smtClean="0"/>
              <a:t>4/4/2024</a:t>
            </a:fld>
            <a:endParaRPr lang="en-US"/>
          </a:p>
        </p:txBody>
      </p:sp>
      <p:sp>
        <p:nvSpPr>
          <p:cNvPr id="6" name="Footer Placeholder 5">
            <a:extLst>
              <a:ext uri="{FF2B5EF4-FFF2-40B4-BE49-F238E27FC236}">
                <a16:creationId xmlns:a16="http://schemas.microsoft.com/office/drawing/2014/main" id="{66B71D67-6451-6292-5712-AA82CB7A8D0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D7BF3ED-AC43-834D-CE56-CD049A0A875E}"/>
              </a:ext>
            </a:extLst>
          </p:cNvPr>
          <p:cNvSpPr>
            <a:spLocks noGrp="1"/>
          </p:cNvSpPr>
          <p:nvPr>
            <p:ph type="sldNum" sz="quarter" idx="12"/>
          </p:nvPr>
        </p:nvSpPr>
        <p:spPr/>
        <p:txBody>
          <a:bodyPr/>
          <a:lstStyle/>
          <a:p>
            <a:fld id="{C865B0B0-AF4C-45C3-A46F-52248127ED09}" type="slidenum">
              <a:rPr lang="en-US" smtClean="0"/>
              <a:t>‹#›</a:t>
            </a:fld>
            <a:endParaRPr lang="en-US"/>
          </a:p>
        </p:txBody>
      </p:sp>
    </p:spTree>
    <p:extLst>
      <p:ext uri="{BB962C8B-B14F-4D97-AF65-F5344CB8AC3E}">
        <p14:creationId xmlns:p14="http://schemas.microsoft.com/office/powerpoint/2010/main" val="30014372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0B7C6-24D5-BFE4-22EE-7DB967E7740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951E45B-1239-57D0-790C-383F8BFB94E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BFF6E47-5128-C1FE-0559-9CBC642DC72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D7A2F51-52E9-CD06-F373-2E281B53E8F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AB5CF99-4D1D-3F7C-558F-BDD4A4C0BE4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8466DD6-81A2-97C4-087C-745E8EECB94F}"/>
              </a:ext>
            </a:extLst>
          </p:cNvPr>
          <p:cNvSpPr>
            <a:spLocks noGrp="1"/>
          </p:cNvSpPr>
          <p:nvPr>
            <p:ph type="dt" sz="half" idx="10"/>
          </p:nvPr>
        </p:nvSpPr>
        <p:spPr/>
        <p:txBody>
          <a:bodyPr/>
          <a:lstStyle/>
          <a:p>
            <a:fld id="{211577DE-319D-4E33-B37D-2754A1D1BEDF}" type="datetimeFigureOut">
              <a:rPr lang="en-US" smtClean="0"/>
              <a:t>4/4/2024</a:t>
            </a:fld>
            <a:endParaRPr lang="en-US"/>
          </a:p>
        </p:txBody>
      </p:sp>
      <p:sp>
        <p:nvSpPr>
          <p:cNvPr id="8" name="Footer Placeholder 7">
            <a:extLst>
              <a:ext uri="{FF2B5EF4-FFF2-40B4-BE49-F238E27FC236}">
                <a16:creationId xmlns:a16="http://schemas.microsoft.com/office/drawing/2014/main" id="{47BE3ED6-CB9D-6375-91CF-7F863F11346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3F35DBA-BC97-DAD2-034F-4A78D8E7F3D9}"/>
              </a:ext>
            </a:extLst>
          </p:cNvPr>
          <p:cNvSpPr>
            <a:spLocks noGrp="1"/>
          </p:cNvSpPr>
          <p:nvPr>
            <p:ph type="sldNum" sz="quarter" idx="12"/>
          </p:nvPr>
        </p:nvSpPr>
        <p:spPr/>
        <p:txBody>
          <a:bodyPr/>
          <a:lstStyle/>
          <a:p>
            <a:fld id="{C865B0B0-AF4C-45C3-A46F-52248127ED09}" type="slidenum">
              <a:rPr lang="en-US" smtClean="0"/>
              <a:t>‹#›</a:t>
            </a:fld>
            <a:endParaRPr lang="en-US"/>
          </a:p>
        </p:txBody>
      </p:sp>
    </p:spTree>
    <p:extLst>
      <p:ext uri="{BB962C8B-B14F-4D97-AF65-F5344CB8AC3E}">
        <p14:creationId xmlns:p14="http://schemas.microsoft.com/office/powerpoint/2010/main" val="6126275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F826E4-5EE1-048F-7FA5-A9B4228EFCD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38B760C-3EED-BDCD-E3C3-DBCEAD99172A}"/>
              </a:ext>
            </a:extLst>
          </p:cNvPr>
          <p:cNvSpPr>
            <a:spLocks noGrp="1"/>
          </p:cNvSpPr>
          <p:nvPr>
            <p:ph type="dt" sz="half" idx="10"/>
          </p:nvPr>
        </p:nvSpPr>
        <p:spPr/>
        <p:txBody>
          <a:bodyPr/>
          <a:lstStyle/>
          <a:p>
            <a:fld id="{211577DE-319D-4E33-B37D-2754A1D1BEDF}" type="datetimeFigureOut">
              <a:rPr lang="en-US" smtClean="0"/>
              <a:t>4/4/2024</a:t>
            </a:fld>
            <a:endParaRPr lang="en-US"/>
          </a:p>
        </p:txBody>
      </p:sp>
      <p:sp>
        <p:nvSpPr>
          <p:cNvPr id="4" name="Footer Placeholder 3">
            <a:extLst>
              <a:ext uri="{FF2B5EF4-FFF2-40B4-BE49-F238E27FC236}">
                <a16:creationId xmlns:a16="http://schemas.microsoft.com/office/drawing/2014/main" id="{62A0E1C6-B625-1001-D773-95C22DF79F4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43CE30B-1035-3A0A-C224-B4AACF0B8659}"/>
              </a:ext>
            </a:extLst>
          </p:cNvPr>
          <p:cNvSpPr>
            <a:spLocks noGrp="1"/>
          </p:cNvSpPr>
          <p:nvPr>
            <p:ph type="sldNum" sz="quarter" idx="12"/>
          </p:nvPr>
        </p:nvSpPr>
        <p:spPr/>
        <p:txBody>
          <a:bodyPr/>
          <a:lstStyle/>
          <a:p>
            <a:fld id="{C865B0B0-AF4C-45C3-A46F-52248127ED09}" type="slidenum">
              <a:rPr lang="en-US" smtClean="0"/>
              <a:t>‹#›</a:t>
            </a:fld>
            <a:endParaRPr lang="en-US"/>
          </a:p>
        </p:txBody>
      </p:sp>
    </p:spTree>
    <p:extLst>
      <p:ext uri="{BB962C8B-B14F-4D97-AF65-F5344CB8AC3E}">
        <p14:creationId xmlns:p14="http://schemas.microsoft.com/office/powerpoint/2010/main" val="23499109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2D2842C-2F1D-5AA6-9460-B711D9773E74}"/>
              </a:ext>
            </a:extLst>
          </p:cNvPr>
          <p:cNvSpPr>
            <a:spLocks noGrp="1"/>
          </p:cNvSpPr>
          <p:nvPr>
            <p:ph type="dt" sz="half" idx="10"/>
          </p:nvPr>
        </p:nvSpPr>
        <p:spPr/>
        <p:txBody>
          <a:bodyPr/>
          <a:lstStyle/>
          <a:p>
            <a:fld id="{211577DE-319D-4E33-B37D-2754A1D1BEDF}" type="datetimeFigureOut">
              <a:rPr lang="en-US" smtClean="0"/>
              <a:t>4/4/2024</a:t>
            </a:fld>
            <a:endParaRPr lang="en-US"/>
          </a:p>
        </p:txBody>
      </p:sp>
      <p:sp>
        <p:nvSpPr>
          <p:cNvPr id="3" name="Footer Placeholder 2">
            <a:extLst>
              <a:ext uri="{FF2B5EF4-FFF2-40B4-BE49-F238E27FC236}">
                <a16:creationId xmlns:a16="http://schemas.microsoft.com/office/drawing/2014/main" id="{E967DF7D-064A-E960-FA6C-C7B4B76CDEC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3B59DF6-E49F-2640-8074-AB6A786D76F5}"/>
              </a:ext>
            </a:extLst>
          </p:cNvPr>
          <p:cNvSpPr>
            <a:spLocks noGrp="1"/>
          </p:cNvSpPr>
          <p:nvPr>
            <p:ph type="sldNum" sz="quarter" idx="12"/>
          </p:nvPr>
        </p:nvSpPr>
        <p:spPr/>
        <p:txBody>
          <a:bodyPr/>
          <a:lstStyle/>
          <a:p>
            <a:fld id="{C865B0B0-AF4C-45C3-A46F-52248127ED09}" type="slidenum">
              <a:rPr lang="en-US" smtClean="0"/>
              <a:t>‹#›</a:t>
            </a:fld>
            <a:endParaRPr lang="en-US"/>
          </a:p>
        </p:txBody>
      </p:sp>
    </p:spTree>
    <p:extLst>
      <p:ext uri="{BB962C8B-B14F-4D97-AF65-F5344CB8AC3E}">
        <p14:creationId xmlns:p14="http://schemas.microsoft.com/office/powerpoint/2010/main" val="36660758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8536CE-35DA-D071-0F1F-1DC2B57D8DE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BFF0F11-FEAA-2756-A980-6BC2985A397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98350A8-871B-0BC4-081B-22BD8C5D953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DBD75AE-AE8F-B0B5-5948-B4EC047C1A94}"/>
              </a:ext>
            </a:extLst>
          </p:cNvPr>
          <p:cNvSpPr>
            <a:spLocks noGrp="1"/>
          </p:cNvSpPr>
          <p:nvPr>
            <p:ph type="dt" sz="half" idx="10"/>
          </p:nvPr>
        </p:nvSpPr>
        <p:spPr/>
        <p:txBody>
          <a:bodyPr/>
          <a:lstStyle/>
          <a:p>
            <a:fld id="{211577DE-319D-4E33-B37D-2754A1D1BEDF}" type="datetimeFigureOut">
              <a:rPr lang="en-US" smtClean="0"/>
              <a:t>4/4/2024</a:t>
            </a:fld>
            <a:endParaRPr lang="en-US"/>
          </a:p>
        </p:txBody>
      </p:sp>
      <p:sp>
        <p:nvSpPr>
          <p:cNvPr id="6" name="Footer Placeholder 5">
            <a:extLst>
              <a:ext uri="{FF2B5EF4-FFF2-40B4-BE49-F238E27FC236}">
                <a16:creationId xmlns:a16="http://schemas.microsoft.com/office/drawing/2014/main" id="{E2AC4C5F-E14C-6913-E00C-8B928A0A7C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4A372EF-7A8F-CCE1-5BC5-3668DA4A8A39}"/>
              </a:ext>
            </a:extLst>
          </p:cNvPr>
          <p:cNvSpPr>
            <a:spLocks noGrp="1"/>
          </p:cNvSpPr>
          <p:nvPr>
            <p:ph type="sldNum" sz="quarter" idx="12"/>
          </p:nvPr>
        </p:nvSpPr>
        <p:spPr/>
        <p:txBody>
          <a:bodyPr/>
          <a:lstStyle/>
          <a:p>
            <a:fld id="{C865B0B0-AF4C-45C3-A46F-52248127ED09}" type="slidenum">
              <a:rPr lang="en-US" smtClean="0"/>
              <a:t>‹#›</a:t>
            </a:fld>
            <a:endParaRPr lang="en-US"/>
          </a:p>
        </p:txBody>
      </p:sp>
    </p:spTree>
    <p:extLst>
      <p:ext uri="{BB962C8B-B14F-4D97-AF65-F5344CB8AC3E}">
        <p14:creationId xmlns:p14="http://schemas.microsoft.com/office/powerpoint/2010/main" val="22562129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8A637D-2E39-B369-0EDA-6848CEBD00E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BC462BF-07BA-5AA3-3C56-115597EC5BF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AC0FFEE-6D20-A564-2255-8BBDACE9640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77078D0-BCC9-BCF1-56F6-07985CE9CC92}"/>
              </a:ext>
            </a:extLst>
          </p:cNvPr>
          <p:cNvSpPr>
            <a:spLocks noGrp="1"/>
          </p:cNvSpPr>
          <p:nvPr>
            <p:ph type="dt" sz="half" idx="10"/>
          </p:nvPr>
        </p:nvSpPr>
        <p:spPr/>
        <p:txBody>
          <a:bodyPr/>
          <a:lstStyle/>
          <a:p>
            <a:fld id="{211577DE-319D-4E33-B37D-2754A1D1BEDF}" type="datetimeFigureOut">
              <a:rPr lang="en-US" smtClean="0"/>
              <a:t>4/4/2024</a:t>
            </a:fld>
            <a:endParaRPr lang="en-US"/>
          </a:p>
        </p:txBody>
      </p:sp>
      <p:sp>
        <p:nvSpPr>
          <p:cNvPr id="6" name="Footer Placeholder 5">
            <a:extLst>
              <a:ext uri="{FF2B5EF4-FFF2-40B4-BE49-F238E27FC236}">
                <a16:creationId xmlns:a16="http://schemas.microsoft.com/office/drawing/2014/main" id="{78C5A368-A859-F53D-F2C1-2903741F4BF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552F87F-A03E-6D3B-0F87-3A2CA47B7E2D}"/>
              </a:ext>
            </a:extLst>
          </p:cNvPr>
          <p:cNvSpPr>
            <a:spLocks noGrp="1"/>
          </p:cNvSpPr>
          <p:nvPr>
            <p:ph type="sldNum" sz="quarter" idx="12"/>
          </p:nvPr>
        </p:nvSpPr>
        <p:spPr/>
        <p:txBody>
          <a:bodyPr/>
          <a:lstStyle/>
          <a:p>
            <a:fld id="{C865B0B0-AF4C-45C3-A46F-52248127ED09}" type="slidenum">
              <a:rPr lang="en-US" smtClean="0"/>
              <a:t>‹#›</a:t>
            </a:fld>
            <a:endParaRPr lang="en-US"/>
          </a:p>
        </p:txBody>
      </p:sp>
    </p:spTree>
    <p:extLst>
      <p:ext uri="{BB962C8B-B14F-4D97-AF65-F5344CB8AC3E}">
        <p14:creationId xmlns:p14="http://schemas.microsoft.com/office/powerpoint/2010/main" val="40359043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A032055-93B9-592B-4F42-4EE9846DFCA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EEE0D1F-D340-CA98-986A-2DF58D1A16A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FEF444-AF4F-216F-E040-69B4BB518BF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11577DE-319D-4E33-B37D-2754A1D1BEDF}" type="datetimeFigureOut">
              <a:rPr lang="en-US" smtClean="0"/>
              <a:t>4/4/2024</a:t>
            </a:fld>
            <a:endParaRPr lang="en-US"/>
          </a:p>
        </p:txBody>
      </p:sp>
      <p:sp>
        <p:nvSpPr>
          <p:cNvPr id="5" name="Footer Placeholder 4">
            <a:extLst>
              <a:ext uri="{FF2B5EF4-FFF2-40B4-BE49-F238E27FC236}">
                <a16:creationId xmlns:a16="http://schemas.microsoft.com/office/drawing/2014/main" id="{22130752-B08D-92C0-C37A-409B5447D8C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AC0CC8E-40E1-7ED1-80E8-8DE63BB7D2E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865B0B0-AF4C-45C3-A46F-52248127ED09}" type="slidenum">
              <a:rPr lang="en-US" smtClean="0"/>
              <a:t>‹#›</a:t>
            </a:fld>
            <a:endParaRPr lang="en-US"/>
          </a:p>
        </p:txBody>
      </p:sp>
    </p:spTree>
    <p:extLst>
      <p:ext uri="{BB962C8B-B14F-4D97-AF65-F5344CB8AC3E}">
        <p14:creationId xmlns:p14="http://schemas.microsoft.com/office/powerpoint/2010/main" val="19478004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hyperlink" Target="https://www.maa.org/sites/default/files/Avoiding%20Implicit%20Bias%2C%20revised%20Oct%202017.pdf" TargetMode="External"/><Relationship Id="rId13" Type="http://schemas.openxmlformats.org/officeDocument/2006/relationships/hyperlink" Target="https://implicit.harvard.edu/implicit/takeatest.html" TargetMode="External"/><Relationship Id="rId1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hyperlink" Target="https://www.siam.org/prizes-recognition/policies-guidelines/detail/officers-and-selection-committees" TargetMode="External"/><Relationship Id="rId12" Type="http://schemas.openxmlformats.org/officeDocument/2006/relationships/hyperlink" Target="https://www.acs.org/content/dam/acsorg/funding/awards/national/selection-committee-best-practices-2016.pdf" TargetMode="External"/><Relationship Id="rId17" Type="http://schemas.openxmlformats.org/officeDocument/2006/relationships/hyperlink" Target="https://www.ams.org/about-us/governance/policy-statements/best-practices-prize-committees" TargetMode="External"/><Relationship Id="rId2" Type="http://schemas.openxmlformats.org/officeDocument/2006/relationships/audio" Target="../media/media10.m4a"/><Relationship Id="rId16" Type="http://schemas.openxmlformats.org/officeDocument/2006/relationships/hyperlink" Target="https://www.geochemsoc.org/honors/awardcommitteeguidelines/award-committee-best-practices" TargetMode="External"/><Relationship Id="rId1" Type="http://schemas.microsoft.com/office/2007/relationships/media" Target="../media/media10.m4a"/><Relationship Id="rId6" Type="http://schemas.openxmlformats.org/officeDocument/2006/relationships/hyperlink" Target="https://research.umich.edu/research-at-michigan/managing-internal-nomination-and-peer-review-processes-to-reduce-bias/" TargetMode="External"/><Relationship Id="rId11" Type="http://schemas.openxmlformats.org/officeDocument/2006/relationships/hyperlink" Target="https://psycnet.apa.org/record/2002-11615-007" TargetMode="External"/><Relationship Id="rId5" Type="http://schemas.openxmlformats.org/officeDocument/2006/relationships/hyperlink" Target="https://www.ucalgary.ca/live-uc-ucalgary-site/sites/default/files/teams/330/EDI-Research-Teaching-Awards-Guide-Oct2021.pdf" TargetMode="External"/><Relationship Id="rId15" Type="http://schemas.openxmlformats.org/officeDocument/2006/relationships/hyperlink" Target="http://www.acs.org/content/dam/acsorg/funding/awards/national/gender-equity-report-cover.pdf" TargetMode="External"/><Relationship Id="rId10" Type="http://schemas.openxmlformats.org/officeDocument/2006/relationships/hyperlink" Target="https://www.siam.org/prizes-recognition/policies-guidelines/detail/for-selection-committees" TargetMode="External"/><Relationship Id="rId4" Type="http://schemas.openxmlformats.org/officeDocument/2006/relationships/notesSlide" Target="../notesSlides/notesSlide10.xml"/><Relationship Id="rId9" Type="http://schemas.openxmlformats.org/officeDocument/2006/relationships/hyperlink" Target="https://www.mathvalues.org/masterblog/check-your-bias-using-inclusive-selection-practices" TargetMode="External"/><Relationship Id="rId14" Type="http://schemas.openxmlformats.org/officeDocument/2006/relationships/hyperlink" Target="http://www.acs.org/content/dam/acsorg/funding/awards/national/establishing-a-fair-process.pdf" TargetMode="Externa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png"/><Relationship Id="rId5" Type="http://schemas.openxmlformats.org/officeDocument/2006/relationships/image" Target="../media/image3.jp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2.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2.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png"/><Relationship Id="rId5" Type="http://schemas.openxmlformats.org/officeDocument/2006/relationships/hyperlink" Target="mailto:sprimave@pennmedicine.upenn.edu" TargetMode="External"/><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2.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2.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hyperlink" Target="mailto:sprimave@pennmedicine.upenn.edu" TargetMode="External"/><Relationship Id="rId3" Type="http://schemas.openxmlformats.org/officeDocument/2006/relationships/slideLayout" Target="../slideLayouts/slideLayout2.xml"/><Relationship Id="rId7" Type="http://schemas.openxmlformats.org/officeDocument/2006/relationships/hyperlink" Target="mailto:cschreiber@pennmedicine.upenn.edu" TargetMode="Externa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hyperlink" Target="mailto:mira.mamtani@pennmedicine.upenn.edu" TargetMode="External"/><Relationship Id="rId5" Type="http://schemas.openxmlformats.org/officeDocument/2006/relationships/hyperlink" Target="mailto:bridget.dougherty2@pennmedicine.upenn.edu" TargetMode="External"/><Relationship Id="rId4" Type="http://schemas.openxmlformats.org/officeDocument/2006/relationships/notesSlide" Target="../notesSlides/notesSlide9.xml"/><Relationship Id="rId9"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92E351-1B5E-6BC4-EB61-6BE86773A76D}"/>
              </a:ext>
            </a:extLst>
          </p:cNvPr>
          <p:cNvSpPr>
            <a:spLocks noGrp="1"/>
          </p:cNvSpPr>
          <p:nvPr>
            <p:ph type="ctrTitle"/>
          </p:nvPr>
        </p:nvSpPr>
        <p:spPr>
          <a:xfrm>
            <a:off x="1283369" y="2289426"/>
            <a:ext cx="9144000" cy="2387600"/>
          </a:xfrm>
        </p:spPr>
        <p:txBody>
          <a:bodyPr/>
          <a:lstStyle/>
          <a:p>
            <a:r>
              <a:rPr lang="en-US" b="1" dirty="0"/>
              <a:t>Awards &amp; Opportunities Committee</a:t>
            </a:r>
          </a:p>
        </p:txBody>
      </p:sp>
      <p:sp>
        <p:nvSpPr>
          <p:cNvPr id="3" name="Subtitle 2">
            <a:extLst>
              <a:ext uri="{FF2B5EF4-FFF2-40B4-BE49-F238E27FC236}">
                <a16:creationId xmlns:a16="http://schemas.microsoft.com/office/drawing/2014/main" id="{8802FE0D-F7D4-9DE0-3B6D-A1872F59F915}"/>
              </a:ext>
            </a:extLst>
          </p:cNvPr>
          <p:cNvSpPr>
            <a:spLocks noGrp="1"/>
          </p:cNvSpPr>
          <p:nvPr>
            <p:ph type="subTitle" idx="1"/>
          </p:nvPr>
        </p:nvSpPr>
        <p:spPr>
          <a:xfrm>
            <a:off x="1283369" y="4769101"/>
            <a:ext cx="9144000" cy="1655762"/>
          </a:xfrm>
        </p:spPr>
        <p:txBody>
          <a:bodyPr/>
          <a:lstStyle/>
          <a:p>
            <a:r>
              <a:rPr lang="en-US" dirty="0"/>
              <a:t>FOCUS Awards for Advancing Women in Academic Medicine </a:t>
            </a:r>
          </a:p>
          <a:p>
            <a:r>
              <a:rPr lang="en-US" dirty="0"/>
              <a:t>Orientation</a:t>
            </a:r>
          </a:p>
        </p:txBody>
      </p:sp>
      <p:pic>
        <p:nvPicPr>
          <p:cNvPr id="5" name="Picture 4" descr="A logo of a basketball team&#10;&#10;Description automatically generated">
            <a:extLst>
              <a:ext uri="{FF2B5EF4-FFF2-40B4-BE49-F238E27FC236}">
                <a16:creationId xmlns:a16="http://schemas.microsoft.com/office/drawing/2014/main" id="{BBB6CBCA-86B2-AD6C-00B0-561FC727376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59365" y="685672"/>
            <a:ext cx="5792008" cy="1829055"/>
          </a:xfrm>
          <a:prstGeom prst="rect">
            <a:avLst/>
          </a:prstGeom>
        </p:spPr>
      </p:pic>
      <p:pic>
        <p:nvPicPr>
          <p:cNvPr id="4" name="Audio 3">
            <a:hlinkClick r:id="" action="ppaction://media"/>
            <a:extLst>
              <a:ext uri="{FF2B5EF4-FFF2-40B4-BE49-F238E27FC236}">
                <a16:creationId xmlns:a16="http://schemas.microsoft.com/office/drawing/2014/main" id="{E0EF45ED-E83C-674F-80E9-C9DD4BF125D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39651035"/>
      </p:ext>
    </p:extLst>
  </p:cSld>
  <p:clrMapOvr>
    <a:masterClrMapping/>
  </p:clrMapOvr>
  <mc:AlternateContent xmlns:mc="http://schemas.openxmlformats.org/markup-compatibility/2006" xmlns:p14="http://schemas.microsoft.com/office/powerpoint/2010/main">
    <mc:Choice Requires="p14">
      <p:transition spd="slow" p14:dur="2000" advTm="49418"/>
    </mc:Choice>
    <mc:Fallback xmlns="">
      <p:transition spd="slow" advTm="494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62117-200C-716F-9C3F-5603575B2289}"/>
              </a:ext>
            </a:extLst>
          </p:cNvPr>
          <p:cNvSpPr>
            <a:spLocks noGrp="1"/>
          </p:cNvSpPr>
          <p:nvPr>
            <p:ph type="title"/>
          </p:nvPr>
        </p:nvSpPr>
        <p:spPr/>
        <p:txBody>
          <a:bodyPr/>
          <a:lstStyle/>
          <a:p>
            <a:r>
              <a:rPr lang="en-US" dirty="0"/>
              <a:t>References</a:t>
            </a:r>
          </a:p>
        </p:txBody>
      </p:sp>
      <p:sp>
        <p:nvSpPr>
          <p:cNvPr id="3" name="Content Placeholder 2">
            <a:extLst>
              <a:ext uri="{FF2B5EF4-FFF2-40B4-BE49-F238E27FC236}">
                <a16:creationId xmlns:a16="http://schemas.microsoft.com/office/drawing/2014/main" id="{8D5DB81F-C1EF-4F21-27E5-4952690BAEAA}"/>
              </a:ext>
            </a:extLst>
          </p:cNvPr>
          <p:cNvSpPr>
            <a:spLocks noGrp="1"/>
          </p:cNvSpPr>
          <p:nvPr>
            <p:ph idx="1"/>
          </p:nvPr>
        </p:nvSpPr>
        <p:spPr/>
        <p:txBody>
          <a:bodyPr>
            <a:normAutofit fontScale="77500" lnSpcReduction="20000"/>
          </a:bodyPr>
          <a:lstStyle/>
          <a:p>
            <a:pPr marL="342900" marR="0" indent="-342900">
              <a:lnSpc>
                <a:spcPct val="115000"/>
              </a:lnSpc>
              <a:spcBef>
                <a:spcPts val="0"/>
              </a:spcBef>
              <a:spcAft>
                <a:spcPts val="0"/>
              </a:spcAft>
              <a:buFont typeface="+mj-lt"/>
              <a:buAutoNum type="arabicPeriod"/>
            </a:pPr>
            <a:r>
              <a:rPr lang="en-US" sz="1800" dirty="0">
                <a:effectLst/>
                <a:ea typeface="Arial" panose="020B0604020202020204" pitchFamily="34" charset="0"/>
              </a:rPr>
              <a:t>University of Calgary, </a:t>
            </a:r>
            <a:r>
              <a:rPr lang="en-US" sz="1800" u="sng" dirty="0">
                <a:solidFill>
                  <a:srgbClr val="1155CC"/>
                </a:solidFill>
                <a:effectLst/>
                <a:ea typeface="Arial" panose="020B0604020202020204" pitchFamily="34" charset="0"/>
                <a:hlinkClick r:id="rId5"/>
              </a:rPr>
              <a:t>Equity, Diversity and Inclusion (EDI) in Research and Training Awards Guide </a:t>
            </a:r>
            <a:endParaRPr lang="en-US" sz="1800" dirty="0">
              <a:effectLst/>
              <a:ea typeface="Arial" panose="020B0604020202020204" pitchFamily="34" charset="0"/>
            </a:endParaRPr>
          </a:p>
          <a:p>
            <a:pPr marL="342900" marR="0" indent="-342900">
              <a:lnSpc>
                <a:spcPct val="115000"/>
              </a:lnSpc>
              <a:spcBef>
                <a:spcPts val="0"/>
              </a:spcBef>
              <a:spcAft>
                <a:spcPts val="0"/>
              </a:spcAft>
              <a:buFont typeface="+mj-lt"/>
              <a:buAutoNum type="arabicPeriod"/>
            </a:pPr>
            <a:r>
              <a:rPr lang="en-US" sz="1800" dirty="0">
                <a:effectLst/>
                <a:ea typeface="Arial" panose="020B0604020202020204" pitchFamily="34" charset="0"/>
              </a:rPr>
              <a:t>University of Michigan, </a:t>
            </a:r>
            <a:r>
              <a:rPr lang="en-US" sz="1800" u="sng" dirty="0">
                <a:solidFill>
                  <a:srgbClr val="1155CC"/>
                </a:solidFill>
                <a:effectLst/>
                <a:ea typeface="Arial" panose="020B0604020202020204" pitchFamily="34" charset="0"/>
                <a:hlinkClick r:id="rId6"/>
              </a:rPr>
              <a:t>Managing internal nomination and peer review processes to reduce bias</a:t>
            </a:r>
            <a:r>
              <a:rPr lang="en-US" sz="1800" dirty="0">
                <a:effectLst/>
                <a:ea typeface="Arial" panose="020B0604020202020204" pitchFamily="34" charset="0"/>
              </a:rPr>
              <a:t>, 2021</a:t>
            </a:r>
          </a:p>
          <a:p>
            <a:pPr marL="342900" marR="0" indent="-342900">
              <a:lnSpc>
                <a:spcPct val="115000"/>
              </a:lnSpc>
              <a:spcBef>
                <a:spcPts val="0"/>
              </a:spcBef>
              <a:spcAft>
                <a:spcPts val="0"/>
              </a:spcAft>
              <a:buFont typeface="+mj-lt"/>
              <a:buAutoNum type="arabicPeriod"/>
            </a:pPr>
            <a:r>
              <a:rPr lang="en-US" sz="1800" dirty="0">
                <a:effectLst/>
                <a:ea typeface="Arial" panose="020B0604020202020204" pitchFamily="34" charset="0"/>
              </a:rPr>
              <a:t>Society for Industrial and Applied Mathematics, </a:t>
            </a:r>
            <a:r>
              <a:rPr lang="en-US" sz="1800" u="sng" dirty="0">
                <a:solidFill>
                  <a:srgbClr val="1155CC"/>
                </a:solidFill>
                <a:effectLst/>
                <a:ea typeface="Arial" panose="020B0604020202020204" pitchFamily="34" charset="0"/>
                <a:hlinkClick r:id="rId7"/>
              </a:rPr>
              <a:t>Guidelines on SIAM Prize and Recognition Committee Formation and Processes</a:t>
            </a:r>
            <a:r>
              <a:rPr lang="en-US" sz="1800" dirty="0">
                <a:effectLst/>
                <a:ea typeface="Arial" panose="020B0604020202020204" pitchFamily="34" charset="0"/>
              </a:rPr>
              <a:t>, 2023</a:t>
            </a:r>
          </a:p>
          <a:p>
            <a:pPr marL="342900" marR="0" indent="-342900">
              <a:lnSpc>
                <a:spcPct val="115000"/>
              </a:lnSpc>
              <a:spcBef>
                <a:spcPts val="0"/>
              </a:spcBef>
              <a:spcAft>
                <a:spcPts val="0"/>
              </a:spcAft>
              <a:buFont typeface="+mj-lt"/>
              <a:buAutoNum type="arabicPeriod"/>
            </a:pPr>
            <a:r>
              <a:rPr lang="en-US" sz="1800" dirty="0">
                <a:effectLst/>
                <a:ea typeface="Arial" panose="020B0604020202020204" pitchFamily="34" charset="0"/>
              </a:rPr>
              <a:t>Mathematical Association of America, </a:t>
            </a:r>
            <a:r>
              <a:rPr lang="en-US" sz="1800" u="sng" dirty="0">
                <a:solidFill>
                  <a:srgbClr val="1155CC"/>
                </a:solidFill>
                <a:effectLst/>
                <a:ea typeface="Arial" panose="020B0604020202020204" pitchFamily="34" charset="0"/>
                <a:hlinkClick r:id="rId8"/>
              </a:rPr>
              <a:t>Guidelines for MAA Selection Committees: Avoiding Implicit Bias</a:t>
            </a:r>
            <a:r>
              <a:rPr lang="en-US" sz="1800" dirty="0">
                <a:effectLst/>
                <a:ea typeface="Arial" panose="020B0604020202020204" pitchFamily="34" charset="0"/>
              </a:rPr>
              <a:t>, 2017</a:t>
            </a:r>
          </a:p>
          <a:p>
            <a:pPr marL="342900" marR="0" indent="-342900">
              <a:lnSpc>
                <a:spcPct val="115000"/>
              </a:lnSpc>
              <a:spcBef>
                <a:spcPts val="0"/>
              </a:spcBef>
              <a:spcAft>
                <a:spcPts val="0"/>
              </a:spcAft>
              <a:buFont typeface="+mj-lt"/>
              <a:buAutoNum type="arabicPeriod"/>
            </a:pPr>
            <a:r>
              <a:rPr lang="en-US" sz="1800" dirty="0">
                <a:effectLst/>
                <a:ea typeface="Arial" panose="020B0604020202020204" pitchFamily="34" charset="0"/>
              </a:rPr>
              <a:t>Carpenter, J, Mayfield, B, Su, F. </a:t>
            </a:r>
            <a:r>
              <a:rPr lang="en-US" sz="1800" u="sng" dirty="0">
                <a:solidFill>
                  <a:srgbClr val="1155CC"/>
                </a:solidFill>
                <a:effectLst/>
                <a:ea typeface="Arial" panose="020B0604020202020204" pitchFamily="34" charset="0"/>
                <a:hlinkClick r:id="rId9"/>
              </a:rPr>
              <a:t>Check Your Bias: Using Inclusive Selection Practices</a:t>
            </a:r>
            <a:r>
              <a:rPr lang="en-US" sz="1800" dirty="0">
                <a:effectLst/>
                <a:ea typeface="Arial" panose="020B0604020202020204" pitchFamily="34" charset="0"/>
              </a:rPr>
              <a:t>. 2021</a:t>
            </a:r>
          </a:p>
          <a:p>
            <a:pPr marL="342900" marR="0" indent="-342900">
              <a:lnSpc>
                <a:spcPct val="115000"/>
              </a:lnSpc>
              <a:spcBef>
                <a:spcPts val="0"/>
              </a:spcBef>
              <a:spcAft>
                <a:spcPts val="0"/>
              </a:spcAft>
              <a:buFont typeface="+mj-lt"/>
              <a:buAutoNum type="arabicPeriod"/>
            </a:pPr>
            <a:r>
              <a:rPr lang="en-US" sz="1800" dirty="0">
                <a:effectLst/>
                <a:ea typeface="Arial" panose="020B0604020202020204" pitchFamily="34" charset="0"/>
              </a:rPr>
              <a:t>Society for Industrial and Applied Mathematics, </a:t>
            </a:r>
            <a:r>
              <a:rPr lang="en-US" sz="1800" u="sng" dirty="0">
                <a:solidFill>
                  <a:srgbClr val="1155CC"/>
                </a:solidFill>
                <a:effectLst/>
                <a:ea typeface="Arial" panose="020B0604020202020204" pitchFamily="34" charset="0"/>
                <a:hlinkClick r:id="rId10"/>
              </a:rPr>
              <a:t>Guidelines for Selection Committees</a:t>
            </a:r>
            <a:r>
              <a:rPr lang="en-US" sz="1800" dirty="0">
                <a:effectLst/>
                <a:ea typeface="Arial" panose="020B0604020202020204" pitchFamily="34" charset="0"/>
              </a:rPr>
              <a:t>, 2023</a:t>
            </a:r>
          </a:p>
          <a:p>
            <a:pPr marL="342900" marR="0" indent="-342900">
              <a:lnSpc>
                <a:spcPct val="115000"/>
              </a:lnSpc>
              <a:spcBef>
                <a:spcPts val="0"/>
              </a:spcBef>
              <a:spcAft>
                <a:spcPts val="0"/>
              </a:spcAft>
              <a:buFont typeface="+mj-lt"/>
              <a:buAutoNum type="arabicPeriod"/>
            </a:pPr>
            <a:r>
              <a:rPr lang="en-US" sz="1800" u="sng" dirty="0">
                <a:solidFill>
                  <a:srgbClr val="1155CC"/>
                </a:solidFill>
                <a:effectLst/>
                <a:ea typeface="Arial" panose="020B0604020202020204" pitchFamily="34" charset="0"/>
                <a:hlinkClick r:id="rId11"/>
              </a:rPr>
              <a:t>Bauer &amp; </a:t>
            </a:r>
            <a:r>
              <a:rPr lang="en-US" sz="1800" u="sng" dirty="0" err="1">
                <a:solidFill>
                  <a:srgbClr val="1155CC"/>
                </a:solidFill>
                <a:effectLst/>
                <a:ea typeface="Arial" panose="020B0604020202020204" pitchFamily="34" charset="0"/>
                <a:hlinkClick r:id="rId11"/>
              </a:rPr>
              <a:t>Baltes</a:t>
            </a:r>
            <a:r>
              <a:rPr lang="en-US" sz="1800" u="sng" dirty="0">
                <a:solidFill>
                  <a:srgbClr val="1155CC"/>
                </a:solidFill>
                <a:effectLst/>
                <a:ea typeface="Arial" panose="020B0604020202020204" pitchFamily="34" charset="0"/>
                <a:hlinkClick r:id="rId11"/>
              </a:rPr>
              <a:t>, 2002</a:t>
            </a:r>
            <a:endParaRPr lang="en-US" sz="1800" dirty="0">
              <a:effectLst/>
              <a:ea typeface="Arial" panose="020B0604020202020204" pitchFamily="34" charset="0"/>
            </a:endParaRPr>
          </a:p>
          <a:p>
            <a:pPr marL="342900" marR="0" indent="-342900">
              <a:lnSpc>
                <a:spcPct val="115000"/>
              </a:lnSpc>
              <a:spcBef>
                <a:spcPts val="0"/>
              </a:spcBef>
              <a:spcAft>
                <a:spcPts val="0"/>
              </a:spcAft>
              <a:buFont typeface="+mj-lt"/>
              <a:buAutoNum type="arabicPeriod"/>
            </a:pPr>
            <a:r>
              <a:rPr lang="en-US" sz="1800" u="sng" dirty="0">
                <a:solidFill>
                  <a:srgbClr val="1155CC"/>
                </a:solidFill>
                <a:effectLst/>
                <a:ea typeface="Arial" panose="020B0604020202020204" pitchFamily="34" charset="0"/>
                <a:hlinkClick r:id="rId12"/>
              </a:rPr>
              <a:t>American Chemical Society, Selection Committee Best Practices</a:t>
            </a:r>
            <a:endParaRPr lang="en-US" sz="1800" dirty="0">
              <a:effectLst/>
              <a:ea typeface="Arial" panose="020B0604020202020204" pitchFamily="34" charset="0"/>
            </a:endParaRPr>
          </a:p>
          <a:p>
            <a:pPr marL="342900" marR="0" indent="-342900">
              <a:lnSpc>
                <a:spcPct val="115000"/>
              </a:lnSpc>
              <a:spcBef>
                <a:spcPts val="0"/>
              </a:spcBef>
              <a:spcAft>
                <a:spcPts val="0"/>
              </a:spcAft>
              <a:buFont typeface="+mj-lt"/>
              <a:buAutoNum type="arabicPeriod"/>
            </a:pPr>
            <a:r>
              <a:rPr lang="en-US" sz="1800" dirty="0">
                <a:effectLst/>
                <a:ea typeface="Arial" panose="020B0604020202020204" pitchFamily="34" charset="0"/>
              </a:rPr>
              <a:t>Greenwald, A. G.; </a:t>
            </a:r>
            <a:r>
              <a:rPr lang="en-US" sz="1800" dirty="0" err="1">
                <a:effectLst/>
                <a:ea typeface="Arial" panose="020B0604020202020204" pitchFamily="34" charset="0"/>
              </a:rPr>
              <a:t>Nosek</a:t>
            </a:r>
            <a:r>
              <a:rPr lang="en-US" sz="1800" dirty="0">
                <a:effectLst/>
                <a:ea typeface="Arial" panose="020B0604020202020204" pitchFamily="34" charset="0"/>
              </a:rPr>
              <a:t>, B. A.; Banaji, M. R. Understanding and Using the Implicit Association Test: I. An improved scoring algorithm. </a:t>
            </a:r>
            <a:r>
              <a:rPr lang="en-US" sz="1800" i="1" dirty="0">
                <a:effectLst/>
                <a:ea typeface="Arial" panose="020B0604020202020204" pitchFamily="34" charset="0"/>
              </a:rPr>
              <a:t>Journal of Personality and Social Psychology</a:t>
            </a:r>
            <a:r>
              <a:rPr lang="en-US" sz="1800" dirty="0">
                <a:effectLst/>
                <a:ea typeface="Arial" panose="020B0604020202020204" pitchFamily="34" charset="0"/>
              </a:rPr>
              <a:t> 2003, 85, 197-216. </a:t>
            </a:r>
          </a:p>
          <a:p>
            <a:pPr marL="342900" marR="0" indent="-342900">
              <a:lnSpc>
                <a:spcPct val="115000"/>
              </a:lnSpc>
              <a:spcBef>
                <a:spcPts val="0"/>
              </a:spcBef>
              <a:spcAft>
                <a:spcPts val="0"/>
              </a:spcAft>
              <a:buFont typeface="+mj-lt"/>
              <a:buAutoNum type="arabicPeriod"/>
            </a:pPr>
            <a:r>
              <a:rPr lang="en-US" sz="1800" dirty="0">
                <a:effectLst/>
                <a:ea typeface="Arial" panose="020B0604020202020204" pitchFamily="34" charset="0"/>
              </a:rPr>
              <a:t>Moss-</a:t>
            </a:r>
            <a:r>
              <a:rPr lang="en-US" sz="1800" dirty="0" err="1">
                <a:effectLst/>
                <a:ea typeface="Arial" panose="020B0604020202020204" pitchFamily="34" charset="0"/>
              </a:rPr>
              <a:t>Racusin</a:t>
            </a:r>
            <a:r>
              <a:rPr lang="en-US" sz="1800" dirty="0">
                <a:effectLst/>
                <a:ea typeface="Arial" panose="020B0604020202020204" pitchFamily="34" charset="0"/>
              </a:rPr>
              <a:t>, C. A.; Dovidio, J. F.; </a:t>
            </a:r>
            <a:r>
              <a:rPr lang="en-US" sz="1800" dirty="0" err="1">
                <a:effectLst/>
                <a:ea typeface="Arial" panose="020B0604020202020204" pitchFamily="34" charset="0"/>
              </a:rPr>
              <a:t>Brescoll</a:t>
            </a:r>
            <a:r>
              <a:rPr lang="en-US" sz="1800" dirty="0">
                <a:effectLst/>
                <a:ea typeface="Arial" panose="020B0604020202020204" pitchFamily="34" charset="0"/>
              </a:rPr>
              <a:t>, V. L.; Graham, M. J.; </a:t>
            </a:r>
            <a:r>
              <a:rPr lang="en-US" sz="1800" dirty="0" err="1">
                <a:effectLst/>
                <a:ea typeface="Arial" panose="020B0604020202020204" pitchFamily="34" charset="0"/>
              </a:rPr>
              <a:t>Handelsman</a:t>
            </a:r>
            <a:r>
              <a:rPr lang="en-US" sz="1800" dirty="0">
                <a:effectLst/>
                <a:ea typeface="Arial" panose="020B0604020202020204" pitchFamily="34" charset="0"/>
              </a:rPr>
              <a:t>, J. Science  faculty’s subtle gender biases favor male students. </a:t>
            </a:r>
            <a:r>
              <a:rPr lang="en-US" sz="1800" i="1" dirty="0">
                <a:effectLst/>
                <a:ea typeface="Arial" panose="020B0604020202020204" pitchFamily="34" charset="0"/>
              </a:rPr>
              <a:t>Proc. Natl. Acad. Sci.</a:t>
            </a:r>
            <a:r>
              <a:rPr lang="en-US" sz="1800" dirty="0">
                <a:effectLst/>
                <a:ea typeface="Arial" panose="020B0604020202020204" pitchFamily="34" charset="0"/>
              </a:rPr>
              <a:t> USA 2012, 109 (41), 16,474-16,479. </a:t>
            </a:r>
          </a:p>
          <a:p>
            <a:pPr marL="342900" marR="0" indent="-342900">
              <a:lnSpc>
                <a:spcPct val="115000"/>
              </a:lnSpc>
              <a:spcBef>
                <a:spcPts val="0"/>
              </a:spcBef>
              <a:spcAft>
                <a:spcPts val="0"/>
              </a:spcAft>
              <a:buFont typeface="+mj-lt"/>
              <a:buAutoNum type="arabicPeriod"/>
            </a:pPr>
            <a:r>
              <a:rPr lang="en-US" sz="1800" dirty="0">
                <a:effectLst/>
                <a:ea typeface="Arial" panose="020B0604020202020204" pitchFamily="34" charset="0"/>
              </a:rPr>
              <a:t>Project Implicit, </a:t>
            </a:r>
            <a:r>
              <a:rPr lang="en-US" sz="1800" u="sng" dirty="0">
                <a:solidFill>
                  <a:srgbClr val="1155CC"/>
                </a:solidFill>
                <a:effectLst/>
                <a:ea typeface="Arial" panose="020B0604020202020204" pitchFamily="34" charset="0"/>
                <a:hlinkClick r:id="rId13"/>
              </a:rPr>
              <a:t>https://implicit.harvard.edu/implicit/takeatest.html</a:t>
            </a:r>
            <a:r>
              <a:rPr lang="en-US" sz="1800" dirty="0">
                <a:effectLst/>
                <a:ea typeface="Arial" panose="020B0604020202020204" pitchFamily="34" charset="0"/>
              </a:rPr>
              <a:t>. </a:t>
            </a:r>
          </a:p>
          <a:p>
            <a:pPr marL="342900" marR="0" indent="-342900">
              <a:lnSpc>
                <a:spcPct val="115000"/>
              </a:lnSpc>
              <a:spcBef>
                <a:spcPts val="0"/>
              </a:spcBef>
              <a:spcAft>
                <a:spcPts val="0"/>
              </a:spcAft>
              <a:buFont typeface="+mj-lt"/>
              <a:buAutoNum type="arabicPeriod"/>
            </a:pPr>
            <a:r>
              <a:rPr lang="en-US" sz="1800" dirty="0">
                <a:effectLst/>
                <a:ea typeface="Arial" panose="020B0604020202020204" pitchFamily="34" charset="0"/>
              </a:rPr>
              <a:t>Establishing a Fair Process for Selecting ACS Award Winners,</a:t>
            </a:r>
          </a:p>
          <a:p>
            <a:pPr marL="342900" marR="0" indent="-342900">
              <a:lnSpc>
                <a:spcPct val="115000"/>
              </a:lnSpc>
              <a:spcBef>
                <a:spcPts val="0"/>
              </a:spcBef>
              <a:spcAft>
                <a:spcPts val="0"/>
              </a:spcAft>
              <a:buFont typeface="+mj-lt"/>
              <a:buAutoNum type="arabicPeriod"/>
            </a:pPr>
            <a:r>
              <a:rPr lang="en-US" sz="1800" u="sng" dirty="0">
                <a:solidFill>
                  <a:srgbClr val="1155CC"/>
                </a:solidFill>
                <a:effectLst/>
                <a:ea typeface="Arial" panose="020B0604020202020204" pitchFamily="34" charset="0"/>
                <a:hlinkClick r:id="rId14"/>
              </a:rPr>
              <a:t>http://www.acs.org/content/dam/acsorg/funding/awards/national/establishing-a-fair-process.pdf</a:t>
            </a:r>
            <a:r>
              <a:rPr lang="en-US" sz="1800" dirty="0">
                <a:effectLst/>
                <a:ea typeface="Arial" panose="020B0604020202020204" pitchFamily="34" charset="0"/>
              </a:rPr>
              <a:t> </a:t>
            </a:r>
          </a:p>
          <a:p>
            <a:pPr marL="342900" marR="0" indent="-342900">
              <a:lnSpc>
                <a:spcPct val="115000"/>
              </a:lnSpc>
              <a:spcBef>
                <a:spcPts val="0"/>
              </a:spcBef>
              <a:spcAft>
                <a:spcPts val="0"/>
              </a:spcAft>
              <a:buFont typeface="+mj-lt"/>
              <a:buAutoNum type="arabicPeriod"/>
            </a:pPr>
            <a:r>
              <a:rPr lang="en-US" sz="1800" dirty="0">
                <a:effectLst/>
                <a:ea typeface="Arial" panose="020B0604020202020204" pitchFamily="34" charset="0"/>
              </a:rPr>
              <a:t>Workshop on Building Strong Academic Chemistry Departments Through Gender Equity, http</a:t>
            </a:r>
            <a:r>
              <a:rPr lang="en-US" sz="1800" u="sng" dirty="0">
                <a:solidFill>
                  <a:srgbClr val="1155CC"/>
                </a:solidFill>
                <a:effectLst/>
                <a:ea typeface="Arial" panose="020B0604020202020204" pitchFamily="34" charset="0"/>
                <a:hlinkClick r:id="rId15"/>
              </a:rPr>
              <a:t>://www.acs.org/content/dam/acsorg/funding/awards/national/gender-equity-report-cover.pdf</a:t>
            </a:r>
            <a:endParaRPr lang="en-US" sz="1800" dirty="0">
              <a:effectLst/>
              <a:ea typeface="Arial" panose="020B0604020202020204" pitchFamily="34" charset="0"/>
            </a:endParaRPr>
          </a:p>
          <a:p>
            <a:pPr marL="342900" marR="0" indent="-342900">
              <a:lnSpc>
                <a:spcPct val="115000"/>
              </a:lnSpc>
              <a:spcBef>
                <a:spcPts val="0"/>
              </a:spcBef>
              <a:spcAft>
                <a:spcPts val="0"/>
              </a:spcAft>
              <a:buFont typeface="+mj-lt"/>
              <a:buAutoNum type="arabicPeriod"/>
            </a:pPr>
            <a:r>
              <a:rPr lang="en-US" sz="1800" dirty="0">
                <a:effectLst/>
                <a:ea typeface="Arial" panose="020B0604020202020204" pitchFamily="34" charset="0"/>
              </a:rPr>
              <a:t>Geochemical Society &amp; European Association of Geochemistry, </a:t>
            </a:r>
            <a:r>
              <a:rPr lang="en-US" sz="1800" u="sng" dirty="0">
                <a:solidFill>
                  <a:srgbClr val="1155CC"/>
                </a:solidFill>
                <a:effectLst/>
                <a:ea typeface="Arial" panose="020B0604020202020204" pitchFamily="34" charset="0"/>
                <a:hlinkClick r:id="rId16"/>
              </a:rPr>
              <a:t>Award Committee Best Practices</a:t>
            </a:r>
            <a:endParaRPr lang="en-US" sz="1800" dirty="0">
              <a:effectLst/>
              <a:ea typeface="Arial" panose="020B0604020202020204" pitchFamily="34" charset="0"/>
            </a:endParaRPr>
          </a:p>
          <a:p>
            <a:pPr marL="342900" marR="0" indent="-342900">
              <a:lnSpc>
                <a:spcPct val="115000"/>
              </a:lnSpc>
              <a:spcBef>
                <a:spcPts val="0"/>
              </a:spcBef>
              <a:spcAft>
                <a:spcPts val="0"/>
              </a:spcAft>
              <a:buFont typeface="+mj-lt"/>
              <a:buAutoNum type="arabicPeriod"/>
            </a:pPr>
            <a:r>
              <a:rPr lang="en-US" sz="1800" dirty="0">
                <a:effectLst/>
                <a:ea typeface="Arial" panose="020B0604020202020204" pitchFamily="34" charset="0"/>
              </a:rPr>
              <a:t>American Mathematical Society, </a:t>
            </a:r>
            <a:r>
              <a:rPr lang="en-US" sz="1800" u="sng" dirty="0">
                <a:solidFill>
                  <a:srgbClr val="1155CC"/>
                </a:solidFill>
                <a:effectLst/>
                <a:ea typeface="Arial" panose="020B0604020202020204" pitchFamily="34" charset="0"/>
                <a:hlinkClick r:id="rId17"/>
              </a:rPr>
              <a:t>Prize Committee Best Practices</a:t>
            </a:r>
            <a:endParaRPr lang="en-US" sz="1800" dirty="0">
              <a:effectLst/>
              <a:ea typeface="Arial" panose="020B0604020202020204" pitchFamily="34" charset="0"/>
            </a:endParaRPr>
          </a:p>
        </p:txBody>
      </p:sp>
      <p:pic>
        <p:nvPicPr>
          <p:cNvPr id="4" name="Audio 3">
            <a:hlinkClick r:id="" action="ppaction://media"/>
            <a:extLst>
              <a:ext uri="{FF2B5EF4-FFF2-40B4-BE49-F238E27FC236}">
                <a16:creationId xmlns:a16="http://schemas.microsoft.com/office/drawing/2014/main" id="{07C27661-7E24-8B45-95B4-B88DCC1DC06B}"/>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290778758"/>
      </p:ext>
    </p:extLst>
  </p:cSld>
  <p:clrMapOvr>
    <a:masterClrMapping/>
  </p:clrMapOvr>
  <mc:AlternateContent xmlns:mc="http://schemas.openxmlformats.org/markup-compatibility/2006" xmlns:p14="http://schemas.microsoft.com/office/powerpoint/2010/main">
    <mc:Choice Requires="p14">
      <p:transition spd="slow" p14:dur="2000" advTm="14662"/>
    </mc:Choice>
    <mc:Fallback xmlns="">
      <p:transition spd="slow" advTm="146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women standing together&#10;&#10;Description automatically generated">
            <a:extLst>
              <a:ext uri="{FF2B5EF4-FFF2-40B4-BE49-F238E27FC236}">
                <a16:creationId xmlns:a16="http://schemas.microsoft.com/office/drawing/2014/main" id="{3C58BD44-3699-8C42-2B97-F0CD7FA3107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03828" y="195729"/>
            <a:ext cx="9699812" cy="646654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2" name="Audio 1">
            <a:hlinkClick r:id="" action="ppaction://media"/>
            <a:extLst>
              <a:ext uri="{FF2B5EF4-FFF2-40B4-BE49-F238E27FC236}">
                <a16:creationId xmlns:a16="http://schemas.microsoft.com/office/drawing/2014/main" id="{EC1A2C21-7328-2947-828B-2E5F9A9F27C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702580408"/>
      </p:ext>
    </p:extLst>
  </p:cSld>
  <p:clrMapOvr>
    <a:masterClrMapping/>
  </p:clrMapOvr>
  <mc:AlternateContent xmlns:mc="http://schemas.openxmlformats.org/markup-compatibility/2006" xmlns:p14="http://schemas.microsoft.com/office/powerpoint/2010/main">
    <mc:Choice Requires="p14">
      <p:transition spd="slow" p14:dur="2000" advTm="49705"/>
    </mc:Choice>
    <mc:Fallback xmlns="">
      <p:transition spd="slow" advTm="497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EF4D30-25B4-AD79-F8E5-0F468FE6996F}"/>
              </a:ext>
            </a:extLst>
          </p:cNvPr>
          <p:cNvSpPr>
            <a:spLocks noGrp="1"/>
          </p:cNvSpPr>
          <p:nvPr>
            <p:ph type="title"/>
          </p:nvPr>
        </p:nvSpPr>
        <p:spPr/>
        <p:txBody>
          <a:bodyPr/>
          <a:lstStyle/>
          <a:p>
            <a:r>
              <a:rPr lang="en-US" b="1" dirty="0"/>
              <a:t>FOCUS Award History</a:t>
            </a:r>
          </a:p>
        </p:txBody>
      </p:sp>
      <p:sp>
        <p:nvSpPr>
          <p:cNvPr id="3" name="Content Placeholder 2">
            <a:extLst>
              <a:ext uri="{FF2B5EF4-FFF2-40B4-BE49-F238E27FC236}">
                <a16:creationId xmlns:a16="http://schemas.microsoft.com/office/drawing/2014/main" id="{AEAEB776-8492-06C5-54ED-0D5BDEAF0A84}"/>
              </a:ext>
            </a:extLst>
          </p:cNvPr>
          <p:cNvSpPr>
            <a:spLocks noGrp="1"/>
          </p:cNvSpPr>
          <p:nvPr>
            <p:ph idx="1"/>
          </p:nvPr>
        </p:nvSpPr>
        <p:spPr/>
        <p:txBody>
          <a:bodyPr/>
          <a:lstStyle/>
          <a:p>
            <a:r>
              <a:rPr lang="en-US" dirty="0"/>
              <a:t>FOCUS mentoring award (1999-2003)</a:t>
            </a:r>
          </a:p>
          <a:p>
            <a:pPr lvl="1"/>
            <a:r>
              <a:rPr lang="en-US" dirty="0"/>
              <a:t>In 2004, the award became one of the School of Medicine Awards of Excellence, the Arthur K. Asbury Award for Outstanding Faculty Mentoring</a:t>
            </a:r>
          </a:p>
          <a:p>
            <a:pPr lvl="1"/>
            <a:endParaRPr lang="en-US" dirty="0"/>
          </a:p>
          <a:p>
            <a:r>
              <a:rPr lang="en-US" dirty="0"/>
              <a:t>FOCUS Award for the Advancement of Women in Medicine (2004-present)</a:t>
            </a:r>
          </a:p>
          <a:p>
            <a:endParaRPr lang="en-US" dirty="0"/>
          </a:p>
          <a:p>
            <a:r>
              <a:rPr lang="en-US" dirty="0"/>
              <a:t>FOCUS Early Achievement Award for the Advancement of Women in Medicine (2023-present)</a:t>
            </a:r>
          </a:p>
          <a:p>
            <a:pPr lvl="1"/>
            <a:endParaRPr lang="en-US" baseline="30000" dirty="0"/>
          </a:p>
        </p:txBody>
      </p:sp>
      <p:pic>
        <p:nvPicPr>
          <p:cNvPr id="4" name="Audio 3">
            <a:hlinkClick r:id="" action="ppaction://media"/>
            <a:extLst>
              <a:ext uri="{FF2B5EF4-FFF2-40B4-BE49-F238E27FC236}">
                <a16:creationId xmlns:a16="http://schemas.microsoft.com/office/drawing/2014/main" id="{23072A85-32D3-5143-8F16-C89A54026C9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149072113"/>
      </p:ext>
    </p:extLst>
  </p:cSld>
  <p:clrMapOvr>
    <a:masterClrMapping/>
  </p:clrMapOvr>
  <mc:AlternateContent xmlns:mc="http://schemas.openxmlformats.org/markup-compatibility/2006" xmlns:p14="http://schemas.microsoft.com/office/powerpoint/2010/main">
    <mc:Choice Requires="p14">
      <p:transition spd="slow" p14:dur="2000" advTm="96613"/>
    </mc:Choice>
    <mc:Fallback xmlns="">
      <p:transition spd="slow" advTm="966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lide5" descr="FOCUS Award Data Summary (2004-2023)5">
            <a:extLst>
              <a:ext uri="{FF2B5EF4-FFF2-40B4-BE49-F238E27FC236}">
                <a16:creationId xmlns:a16="http://schemas.microsoft.com/office/drawing/2014/main" id="{AD9E3A7C-9DEA-C9F8-4FF3-84ABC7E034D8}"/>
              </a:ext>
            </a:extLst>
          </p:cNvPr>
          <p:cNvPicPr>
            <a:picLocks noChangeAspect="1"/>
          </p:cNvPicPr>
          <p:nvPr/>
        </p:nvPicPr>
        <p:blipFill rotWithShape="1">
          <a:blip r:embed="rId5">
            <a:extLst>
              <a:ext uri="{28A0092B-C50C-407E-A947-70E740481C1C}">
                <a14:useLocalDpi xmlns:a14="http://schemas.microsoft.com/office/drawing/2010/main" val="0"/>
              </a:ext>
            </a:extLst>
          </a:blip>
          <a:srcRect l="6702" t="5528" r="8296" b="27480"/>
          <a:stretch/>
        </p:blipFill>
        <p:spPr>
          <a:xfrm>
            <a:off x="3104148" y="107319"/>
            <a:ext cx="8539904" cy="6385556"/>
          </a:xfrm>
          <a:prstGeom prst="rect">
            <a:avLst/>
          </a:prstGeom>
        </p:spPr>
      </p:pic>
      <p:sp>
        <p:nvSpPr>
          <p:cNvPr id="2" name="Title 1">
            <a:extLst>
              <a:ext uri="{FF2B5EF4-FFF2-40B4-BE49-F238E27FC236}">
                <a16:creationId xmlns:a16="http://schemas.microsoft.com/office/drawing/2014/main" id="{DE87B649-6832-1EDA-5454-6C8018988C40}"/>
              </a:ext>
            </a:extLst>
          </p:cNvPr>
          <p:cNvSpPr>
            <a:spLocks noGrp="1"/>
          </p:cNvSpPr>
          <p:nvPr>
            <p:ph type="title"/>
          </p:nvPr>
        </p:nvSpPr>
        <p:spPr>
          <a:xfrm>
            <a:off x="838200" y="365125"/>
            <a:ext cx="3408947" cy="3304507"/>
          </a:xfrm>
        </p:spPr>
        <p:txBody>
          <a:bodyPr/>
          <a:lstStyle/>
          <a:p>
            <a:r>
              <a:rPr lang="en-US" b="1" dirty="0"/>
              <a:t>FOCUS Award History</a:t>
            </a:r>
          </a:p>
        </p:txBody>
      </p:sp>
      <p:pic>
        <p:nvPicPr>
          <p:cNvPr id="3" name="Audio 2">
            <a:hlinkClick r:id="" action="ppaction://media"/>
            <a:extLst>
              <a:ext uri="{FF2B5EF4-FFF2-40B4-BE49-F238E27FC236}">
                <a16:creationId xmlns:a16="http://schemas.microsoft.com/office/drawing/2014/main" id="{EBCA0712-07A1-7544-AF78-4F12D553A23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186349794"/>
      </p:ext>
    </p:extLst>
  </p:cSld>
  <p:clrMapOvr>
    <a:masterClrMapping/>
  </p:clrMapOvr>
  <mc:AlternateContent xmlns:mc="http://schemas.openxmlformats.org/markup-compatibility/2006" xmlns:p14="http://schemas.microsoft.com/office/powerpoint/2010/main">
    <mc:Choice Requires="p14">
      <p:transition spd="slow" p14:dur="2000" advTm="45849"/>
    </mc:Choice>
    <mc:Fallback xmlns="">
      <p:transition spd="slow" advTm="458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F378F8-2A84-A888-FB9D-8C5DFFE5EA33}"/>
              </a:ext>
            </a:extLst>
          </p:cNvPr>
          <p:cNvSpPr>
            <a:spLocks noGrp="1"/>
          </p:cNvSpPr>
          <p:nvPr>
            <p:ph type="title"/>
          </p:nvPr>
        </p:nvSpPr>
        <p:spPr/>
        <p:txBody>
          <a:bodyPr/>
          <a:lstStyle/>
          <a:p>
            <a:r>
              <a:rPr lang="en-US" b="1" dirty="0"/>
              <a:t>FOCUS Award Redesign</a:t>
            </a:r>
          </a:p>
        </p:txBody>
      </p:sp>
      <p:sp>
        <p:nvSpPr>
          <p:cNvPr id="3" name="Content Placeholder 2">
            <a:extLst>
              <a:ext uri="{FF2B5EF4-FFF2-40B4-BE49-F238E27FC236}">
                <a16:creationId xmlns:a16="http://schemas.microsoft.com/office/drawing/2014/main" id="{C12E3664-4A3B-3608-F3C6-99EEB5FB7588}"/>
              </a:ext>
            </a:extLst>
          </p:cNvPr>
          <p:cNvSpPr>
            <a:spLocks noGrp="1"/>
          </p:cNvSpPr>
          <p:nvPr>
            <p:ph idx="1"/>
          </p:nvPr>
        </p:nvSpPr>
        <p:spPr/>
        <p:txBody>
          <a:bodyPr>
            <a:normAutofit/>
          </a:bodyPr>
          <a:lstStyle/>
          <a:p>
            <a:r>
              <a:rPr lang="en-US" dirty="0"/>
              <a:t>Began summer of 2023</a:t>
            </a:r>
          </a:p>
          <a:p>
            <a:r>
              <a:rPr lang="en-US" dirty="0"/>
              <a:t>Extensive literature review</a:t>
            </a:r>
          </a:p>
          <a:p>
            <a:r>
              <a:rPr lang="en-US" dirty="0"/>
              <a:t>Recommendations in the following areas based on a review of the literature </a:t>
            </a:r>
          </a:p>
          <a:p>
            <a:pPr lvl="1"/>
            <a:r>
              <a:rPr lang="en-US" dirty="0"/>
              <a:t>Nominee pool</a:t>
            </a:r>
          </a:p>
          <a:p>
            <a:pPr lvl="1"/>
            <a:r>
              <a:rPr lang="en-US" dirty="0"/>
              <a:t>Review committee</a:t>
            </a:r>
          </a:p>
          <a:p>
            <a:pPr lvl="1"/>
            <a:r>
              <a:rPr lang="en-US" dirty="0"/>
              <a:t>Award selection criteria</a:t>
            </a:r>
          </a:p>
          <a:p>
            <a:pPr lvl="1"/>
            <a:r>
              <a:rPr lang="en-US" dirty="0"/>
              <a:t>Review and deliberation process</a:t>
            </a:r>
          </a:p>
          <a:p>
            <a:pPr lvl="1"/>
            <a:endParaRPr lang="en-US" baseline="30000" dirty="0"/>
          </a:p>
          <a:p>
            <a:endParaRPr lang="en-US" dirty="0"/>
          </a:p>
        </p:txBody>
      </p:sp>
      <p:pic>
        <p:nvPicPr>
          <p:cNvPr id="4" name="Audio 3">
            <a:hlinkClick r:id="" action="ppaction://media"/>
            <a:extLst>
              <a:ext uri="{FF2B5EF4-FFF2-40B4-BE49-F238E27FC236}">
                <a16:creationId xmlns:a16="http://schemas.microsoft.com/office/drawing/2014/main" id="{E94B248A-5B8B-E64D-AD57-455AF65C2FF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4173009021"/>
      </p:ext>
    </p:extLst>
  </p:cSld>
  <p:clrMapOvr>
    <a:masterClrMapping/>
  </p:clrMapOvr>
  <mc:AlternateContent xmlns:mc="http://schemas.openxmlformats.org/markup-compatibility/2006" xmlns:p14="http://schemas.microsoft.com/office/powerpoint/2010/main">
    <mc:Choice Requires="p14">
      <p:transition spd="slow" p14:dur="2000" advTm="318952"/>
    </mc:Choice>
    <mc:Fallback xmlns="">
      <p:transition spd="slow" advTm="3189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159777B-4E11-9BF4-42B7-3B4B7E1A1CB2}"/>
              </a:ext>
            </a:extLst>
          </p:cNvPr>
          <p:cNvSpPr>
            <a:spLocks noGrp="1"/>
          </p:cNvSpPr>
          <p:nvPr>
            <p:ph type="title"/>
          </p:nvPr>
        </p:nvSpPr>
        <p:spPr>
          <a:xfrm>
            <a:off x="300790" y="73734"/>
            <a:ext cx="10515600" cy="964616"/>
          </a:xfrm>
        </p:spPr>
        <p:txBody>
          <a:bodyPr>
            <a:normAutofit/>
          </a:bodyPr>
          <a:lstStyle/>
          <a:p>
            <a:r>
              <a:rPr lang="en-US" b="1" dirty="0"/>
              <a:t>FOCUS Award Rubric – notes to reviewers</a:t>
            </a:r>
            <a:endParaRPr lang="en-US" sz="2700" b="1" dirty="0"/>
          </a:p>
        </p:txBody>
      </p:sp>
      <p:sp>
        <p:nvSpPr>
          <p:cNvPr id="5" name="Content Placeholder 4">
            <a:extLst>
              <a:ext uri="{FF2B5EF4-FFF2-40B4-BE49-F238E27FC236}">
                <a16:creationId xmlns:a16="http://schemas.microsoft.com/office/drawing/2014/main" id="{FC689CBE-A3D3-4CF9-5090-4D26001A5EB5}"/>
              </a:ext>
            </a:extLst>
          </p:cNvPr>
          <p:cNvSpPr>
            <a:spLocks noGrp="1"/>
          </p:cNvSpPr>
          <p:nvPr>
            <p:ph idx="1"/>
          </p:nvPr>
        </p:nvSpPr>
        <p:spPr>
          <a:xfrm>
            <a:off x="553453" y="1038350"/>
            <a:ext cx="10800347" cy="4781300"/>
          </a:xfrm>
        </p:spPr>
        <p:txBody>
          <a:bodyPr>
            <a:noAutofit/>
          </a:bodyPr>
          <a:lstStyle/>
          <a:p>
            <a:pPr>
              <a:lnSpc>
                <a:spcPct val="115000"/>
              </a:lnSpc>
              <a:spcBef>
                <a:spcPts val="0"/>
              </a:spcBef>
            </a:pPr>
            <a:r>
              <a:rPr lang="en-US" sz="1400" u="sng" dirty="0">
                <a:effectLst/>
                <a:ea typeface="Arial" panose="020B0604020202020204" pitchFamily="34" charset="0"/>
              </a:rPr>
              <a:t>Goal of the award</a:t>
            </a:r>
            <a:r>
              <a:rPr lang="en-US" sz="1400" dirty="0">
                <a:effectLst/>
                <a:ea typeface="Arial" panose="020B0604020202020204" pitchFamily="34" charset="0"/>
              </a:rPr>
              <a:t>: The FOCUS Award </a:t>
            </a:r>
            <a:r>
              <a:rPr lang="en-US" sz="1400" dirty="0">
                <a:solidFill>
                  <a:srgbClr val="000000"/>
                </a:solidFill>
                <a:effectLst/>
                <a:ea typeface="Times New Roman" panose="02020603050405020304" pitchFamily="18" charset="0"/>
              </a:rPr>
              <a:t>for the Advancement of Women in Medicine recognizes a faculty member (of any gender identity) who has shown role model-level excellence in paving the way for women </a:t>
            </a:r>
            <a:r>
              <a:rPr lang="en-US" sz="1400" i="1" dirty="0">
                <a:solidFill>
                  <a:srgbClr val="000000"/>
                </a:solidFill>
                <a:effectLst/>
                <a:ea typeface="Times New Roman" panose="02020603050405020304" pitchFamily="18" charset="0"/>
              </a:rPr>
              <a:t>across the continuum</a:t>
            </a:r>
            <a:r>
              <a:rPr lang="en-US" sz="1400" dirty="0">
                <a:solidFill>
                  <a:srgbClr val="000000"/>
                </a:solidFill>
                <a:effectLst/>
                <a:ea typeface="Times New Roman" panose="02020603050405020304" pitchFamily="18" charset="0"/>
              </a:rPr>
              <a:t> in academic medicine at the PSOM or beyond in areas including </a:t>
            </a:r>
            <a:r>
              <a:rPr lang="en-US" sz="1400" b="1" dirty="0">
                <a:solidFill>
                  <a:srgbClr val="000000"/>
                </a:solidFill>
                <a:effectLst/>
                <a:ea typeface="Times New Roman" panose="02020603050405020304" pitchFamily="18" charset="0"/>
              </a:rPr>
              <a:t>any or all</a:t>
            </a:r>
            <a:r>
              <a:rPr lang="en-US" sz="1400" dirty="0">
                <a:solidFill>
                  <a:srgbClr val="000000"/>
                </a:solidFill>
                <a:effectLst/>
                <a:ea typeface="Times New Roman" panose="02020603050405020304" pitchFamily="18" charset="0"/>
              </a:rPr>
              <a:t> of the following domains: advocacy, structural change, mentorship, sponsorship, education, science, clinical care and administration.  </a:t>
            </a:r>
            <a:endParaRPr lang="en-US" sz="1400" dirty="0">
              <a:effectLst/>
              <a:ea typeface="Arial" panose="020B0604020202020204" pitchFamily="34" charset="0"/>
            </a:endParaRPr>
          </a:p>
          <a:p>
            <a:pPr marR="0" indent="0">
              <a:lnSpc>
                <a:spcPct val="115000"/>
              </a:lnSpc>
              <a:spcBef>
                <a:spcPts val="0"/>
              </a:spcBef>
              <a:spcAft>
                <a:spcPts val="0"/>
              </a:spcAft>
              <a:buNone/>
            </a:pPr>
            <a:endParaRPr lang="en-US" sz="1400" dirty="0">
              <a:effectLst/>
              <a:ea typeface="Arial" panose="020B0604020202020204" pitchFamily="34" charset="0"/>
            </a:endParaRPr>
          </a:p>
          <a:p>
            <a:pPr marL="342900" marR="0" lvl="0" indent="-342900">
              <a:lnSpc>
                <a:spcPct val="115000"/>
              </a:lnSpc>
              <a:spcBef>
                <a:spcPts val="0"/>
              </a:spcBef>
              <a:spcAft>
                <a:spcPts val="0"/>
              </a:spcAft>
              <a:buFont typeface="Symbol" panose="05050102010706020507" pitchFamily="18" charset="2"/>
              <a:buChar char=""/>
            </a:pPr>
            <a:r>
              <a:rPr lang="en-US" sz="1400" u="sng" dirty="0">
                <a:solidFill>
                  <a:srgbClr val="000000"/>
                </a:solidFill>
                <a:effectLst/>
                <a:ea typeface="Times New Roman" panose="02020603050405020304" pitchFamily="18" charset="0"/>
              </a:rPr>
              <a:t>Mitigating bias</a:t>
            </a:r>
            <a:r>
              <a:rPr lang="en-US" sz="1400" dirty="0">
                <a:solidFill>
                  <a:srgbClr val="000000"/>
                </a:solidFill>
                <a:effectLst/>
                <a:ea typeface="Times New Roman" panose="02020603050405020304" pitchFamily="18" charset="0"/>
              </a:rPr>
              <a:t>: </a:t>
            </a:r>
            <a:r>
              <a:rPr lang="en-US" sz="1400" dirty="0">
                <a:effectLst/>
                <a:ea typeface="Arial" panose="020B0604020202020204" pitchFamily="34" charset="0"/>
              </a:rPr>
              <a:t>In efforts to mitigate the influence of personal experience with or feelings towards any one nominee, please evaluate each nominee based solely on the materials in their nomination packet.</a:t>
            </a:r>
          </a:p>
          <a:p>
            <a:pPr marR="0" indent="0">
              <a:lnSpc>
                <a:spcPct val="115000"/>
              </a:lnSpc>
              <a:spcBef>
                <a:spcPts val="0"/>
              </a:spcBef>
              <a:spcAft>
                <a:spcPts val="0"/>
              </a:spcAft>
              <a:buNone/>
            </a:pPr>
            <a:endParaRPr lang="en-US" sz="1400" dirty="0">
              <a:effectLst/>
              <a:ea typeface="Arial" panose="020B0604020202020204" pitchFamily="34" charset="0"/>
            </a:endParaRPr>
          </a:p>
          <a:p>
            <a:pPr marL="342900" marR="0" lvl="0" indent="-342900">
              <a:lnSpc>
                <a:spcPct val="115000"/>
              </a:lnSpc>
              <a:spcBef>
                <a:spcPts val="0"/>
              </a:spcBef>
              <a:spcAft>
                <a:spcPts val="0"/>
              </a:spcAft>
              <a:buFont typeface="Symbol" panose="05050102010706020507" pitchFamily="18" charset="2"/>
              <a:buChar char=""/>
            </a:pPr>
            <a:r>
              <a:rPr lang="en-US" sz="1400" u="sng" dirty="0">
                <a:solidFill>
                  <a:srgbClr val="000000"/>
                </a:solidFill>
                <a:effectLst/>
                <a:ea typeface="Times New Roman" panose="02020603050405020304" pitchFamily="18" charset="0"/>
              </a:rPr>
              <a:t>Confidentiality</a:t>
            </a:r>
            <a:r>
              <a:rPr lang="en-US" sz="1400" dirty="0">
                <a:solidFill>
                  <a:srgbClr val="000000"/>
                </a:solidFill>
                <a:effectLst/>
                <a:ea typeface="Times New Roman" panose="02020603050405020304" pitchFamily="18" charset="0"/>
              </a:rPr>
              <a:t>: Nomination packet materials and deliberations are confidential and should not be shared with individuals outside of the FOCUS Awards and Opportunities Committee. </a:t>
            </a:r>
            <a:endParaRPr lang="en-US" sz="1400" dirty="0">
              <a:effectLst/>
              <a:ea typeface="Arial" panose="020B0604020202020204" pitchFamily="34" charset="0"/>
            </a:endParaRPr>
          </a:p>
          <a:p>
            <a:pPr marL="0" marR="0" indent="0">
              <a:lnSpc>
                <a:spcPct val="115000"/>
              </a:lnSpc>
              <a:spcBef>
                <a:spcPts val="0"/>
              </a:spcBef>
              <a:spcAft>
                <a:spcPts val="0"/>
              </a:spcAft>
              <a:buNone/>
            </a:pPr>
            <a:endParaRPr lang="en-US" sz="1400" dirty="0">
              <a:effectLst/>
              <a:ea typeface="Arial" panose="020B0604020202020204" pitchFamily="34" charset="0"/>
            </a:endParaRPr>
          </a:p>
          <a:p>
            <a:pPr marL="342900" marR="0" lvl="0" indent="-342900">
              <a:lnSpc>
                <a:spcPct val="115000"/>
              </a:lnSpc>
              <a:spcBef>
                <a:spcPts val="0"/>
              </a:spcBef>
              <a:spcAft>
                <a:spcPts val="0"/>
              </a:spcAft>
              <a:buFont typeface="Symbol" panose="05050102010706020507" pitchFamily="18" charset="2"/>
              <a:buChar char=""/>
            </a:pPr>
            <a:r>
              <a:rPr lang="en-US" sz="1400" u="sng" dirty="0">
                <a:solidFill>
                  <a:srgbClr val="000000"/>
                </a:solidFill>
                <a:effectLst/>
                <a:ea typeface="Times New Roman" panose="02020603050405020304" pitchFamily="18" charset="0"/>
              </a:rPr>
              <a:t>Reporting conflicts of interest</a:t>
            </a:r>
            <a:r>
              <a:rPr lang="en-US" sz="1400" dirty="0">
                <a:solidFill>
                  <a:srgbClr val="000000"/>
                </a:solidFill>
                <a:effectLst/>
                <a:ea typeface="Times New Roman" panose="02020603050405020304" pitchFamily="18" charset="0"/>
              </a:rPr>
              <a:t>: There may be nominees whom the committee members know socially, have worked with, published with etc. FOCUS does NOT request that committee members recuse themselves on all such cases. If you feel that you cannot comment objectively on a nominee, we assume that you will recuse yourself from evaluating that nominee.</a:t>
            </a:r>
            <a:endParaRPr lang="en-US" sz="1400" dirty="0">
              <a:effectLst/>
              <a:ea typeface="Arial" panose="020B0604020202020204" pitchFamily="34" charset="0"/>
            </a:endParaRPr>
          </a:p>
          <a:p>
            <a:pPr marR="0" indent="0">
              <a:lnSpc>
                <a:spcPct val="115000"/>
              </a:lnSpc>
              <a:spcBef>
                <a:spcPts val="0"/>
              </a:spcBef>
              <a:spcAft>
                <a:spcPts val="0"/>
              </a:spcAft>
              <a:buNone/>
            </a:pPr>
            <a:endParaRPr lang="en-US" sz="1400" dirty="0">
              <a:effectLst/>
              <a:ea typeface="Arial" panose="020B0604020202020204" pitchFamily="34" charset="0"/>
            </a:endParaRPr>
          </a:p>
          <a:p>
            <a:pPr marL="342900" marR="0" lvl="0" indent="-342900">
              <a:lnSpc>
                <a:spcPct val="115000"/>
              </a:lnSpc>
              <a:spcBef>
                <a:spcPts val="0"/>
              </a:spcBef>
              <a:spcAft>
                <a:spcPts val="0"/>
              </a:spcAft>
              <a:buFont typeface="Symbol" panose="05050102010706020507" pitchFamily="18" charset="2"/>
              <a:buChar char=""/>
            </a:pPr>
            <a:r>
              <a:rPr lang="en-US" sz="1400" u="sng" dirty="0">
                <a:effectLst/>
                <a:ea typeface="Arial" panose="020B0604020202020204" pitchFamily="34" charset="0"/>
              </a:rPr>
              <a:t>Completing the rubric:</a:t>
            </a:r>
            <a:r>
              <a:rPr lang="en-US" sz="1400" dirty="0">
                <a:effectLst/>
                <a:ea typeface="Arial" panose="020B0604020202020204" pitchFamily="34" charset="0"/>
              </a:rPr>
              <a:t>  For each area of excellence, please rate the level of impact from 1 to 5 (1 = </a:t>
            </a:r>
            <a:r>
              <a:rPr lang="en-US" sz="1400" i="1" dirty="0">
                <a:effectLst/>
                <a:ea typeface="Arial" panose="020B0604020202020204" pitchFamily="34" charset="0"/>
              </a:rPr>
              <a:t>lowest impact</a:t>
            </a:r>
            <a:r>
              <a:rPr lang="en-US" sz="1400" dirty="0">
                <a:effectLst/>
                <a:ea typeface="Arial" panose="020B0604020202020204" pitchFamily="34" charset="0"/>
              </a:rPr>
              <a:t>, 5 = </a:t>
            </a:r>
            <a:r>
              <a:rPr lang="en-US" sz="1400" i="1" dirty="0">
                <a:effectLst/>
                <a:ea typeface="Arial" panose="020B0604020202020204" pitchFamily="34" charset="0"/>
              </a:rPr>
              <a:t>highest impact</a:t>
            </a:r>
            <a:r>
              <a:rPr lang="en-US" sz="1400" dirty="0">
                <a:effectLst/>
                <a:ea typeface="Arial" panose="020B0604020202020204" pitchFamily="34" charset="0"/>
              </a:rPr>
              <a:t>) and note examples of this impact drawn from the nomination packet (</a:t>
            </a:r>
            <a:r>
              <a:rPr lang="en-US" sz="1400" i="1" dirty="0">
                <a:effectLst/>
                <a:ea typeface="Arial" panose="020B0604020202020204" pitchFamily="34" charset="0"/>
              </a:rPr>
              <a:t>this is required</a:t>
            </a:r>
            <a:r>
              <a:rPr lang="en-US" sz="1400" dirty="0">
                <a:effectLst/>
                <a:ea typeface="Arial" panose="020B0604020202020204" pitchFamily="34" charset="0"/>
              </a:rPr>
              <a:t>).  Scope of one’s impact may be noted as well (individual, divisional, departmental, the PSOM, University, beyond Penn)</a:t>
            </a:r>
          </a:p>
          <a:p>
            <a:pPr marL="0" marR="0" indent="0">
              <a:lnSpc>
                <a:spcPct val="115000"/>
              </a:lnSpc>
              <a:spcBef>
                <a:spcPts val="0"/>
              </a:spcBef>
              <a:spcAft>
                <a:spcPts val="0"/>
              </a:spcAft>
              <a:buNone/>
            </a:pPr>
            <a:endParaRPr lang="en-US" sz="1400" dirty="0">
              <a:effectLst/>
              <a:ea typeface="Arial" panose="020B0604020202020204" pitchFamily="34" charset="0"/>
            </a:endParaRPr>
          </a:p>
          <a:p>
            <a:pPr marL="342900" marR="0" lvl="0" indent="-342900">
              <a:lnSpc>
                <a:spcPct val="115000"/>
              </a:lnSpc>
              <a:spcBef>
                <a:spcPts val="0"/>
              </a:spcBef>
              <a:spcAft>
                <a:spcPts val="0"/>
              </a:spcAft>
              <a:buFont typeface="Symbol" panose="05050102010706020507" pitchFamily="18" charset="2"/>
              <a:buChar char=""/>
            </a:pPr>
            <a:r>
              <a:rPr lang="en-US" sz="1400" u="sng" dirty="0">
                <a:effectLst/>
                <a:ea typeface="Arial" panose="020B0604020202020204" pitchFamily="34" charset="0"/>
              </a:rPr>
              <a:t>Creating a list of top nominees</a:t>
            </a:r>
            <a:r>
              <a:rPr lang="en-US" sz="1400" dirty="0">
                <a:effectLst/>
                <a:ea typeface="Arial" panose="020B0604020202020204" pitchFamily="34" charset="0"/>
              </a:rPr>
              <a:t>: Once you have reviewed the nomination packets and completed the scoring rubrics for each nominee, please make a list of your </a:t>
            </a:r>
            <a:r>
              <a:rPr lang="en-US" sz="1400" b="1" dirty="0">
                <a:effectLst/>
                <a:ea typeface="Arial" panose="020B0604020202020204" pitchFamily="34" charset="0"/>
              </a:rPr>
              <a:t>3 top nominees.  </a:t>
            </a:r>
            <a:r>
              <a:rPr lang="en-US" sz="1400" dirty="0">
                <a:effectLst/>
                <a:ea typeface="Arial" panose="020B0604020202020204" pitchFamily="34" charset="0"/>
              </a:rPr>
              <a:t>Your top nominees do not need to be positioned in any particular order.  Please send your list of top 3 nominees to Sue Primavera at </a:t>
            </a:r>
            <a:r>
              <a:rPr lang="en-US" sz="1400" u="sng" dirty="0">
                <a:solidFill>
                  <a:srgbClr val="0000FF"/>
                </a:solidFill>
                <a:effectLst/>
                <a:ea typeface="Arial" panose="020B0604020202020204" pitchFamily="34" charset="0"/>
                <a:hlinkClick r:id="rId5"/>
              </a:rPr>
              <a:t>sprimave@pennmedicine.upenn.edu</a:t>
            </a:r>
            <a:r>
              <a:rPr lang="en-US" sz="1400" dirty="0">
                <a:effectLst/>
                <a:ea typeface="Arial" panose="020B0604020202020204" pitchFamily="34" charset="0"/>
              </a:rPr>
              <a:t> who will share an anonymized aggregation of top nominees to share at the assembled deliberation.  </a:t>
            </a:r>
          </a:p>
        </p:txBody>
      </p:sp>
      <p:pic>
        <p:nvPicPr>
          <p:cNvPr id="2" name="Audio 1">
            <a:hlinkClick r:id="" action="ppaction://media"/>
            <a:extLst>
              <a:ext uri="{FF2B5EF4-FFF2-40B4-BE49-F238E27FC236}">
                <a16:creationId xmlns:a16="http://schemas.microsoft.com/office/drawing/2014/main" id="{A7C097D4-85CF-B547-8C58-D0E26BE3A2F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766356403"/>
      </p:ext>
    </p:extLst>
  </p:cSld>
  <p:clrMapOvr>
    <a:masterClrMapping/>
  </p:clrMapOvr>
  <mc:AlternateContent xmlns:mc="http://schemas.openxmlformats.org/markup-compatibility/2006" xmlns:p14="http://schemas.microsoft.com/office/powerpoint/2010/main">
    <mc:Choice Requires="p14">
      <p:transition spd="slow" p14:dur="2000" advTm="172045"/>
    </mc:Choice>
    <mc:Fallback xmlns="">
      <p:transition spd="slow" advTm="1720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3">
            <a:extLst>
              <a:ext uri="{FF2B5EF4-FFF2-40B4-BE49-F238E27FC236}">
                <a16:creationId xmlns:a16="http://schemas.microsoft.com/office/drawing/2014/main" id="{DCE24EF3-9944-E85B-8C39-28920BE24D5E}"/>
              </a:ext>
            </a:extLst>
          </p:cNvPr>
          <p:cNvSpPr>
            <a:spLocks noGrp="1"/>
          </p:cNvSpPr>
          <p:nvPr>
            <p:ph type="title"/>
          </p:nvPr>
        </p:nvSpPr>
        <p:spPr>
          <a:xfrm>
            <a:off x="372979" y="314364"/>
            <a:ext cx="10515600" cy="964616"/>
          </a:xfrm>
        </p:spPr>
        <p:txBody>
          <a:bodyPr>
            <a:normAutofit/>
          </a:bodyPr>
          <a:lstStyle/>
          <a:p>
            <a:r>
              <a:rPr lang="en-US" b="1" dirty="0"/>
              <a:t>FOCUS Award Rubric</a:t>
            </a:r>
            <a:endParaRPr lang="en-US" sz="2700" b="1" dirty="0"/>
          </a:p>
        </p:txBody>
      </p:sp>
      <p:graphicFrame>
        <p:nvGraphicFramePr>
          <p:cNvPr id="11" name="Table 10">
            <a:extLst>
              <a:ext uri="{FF2B5EF4-FFF2-40B4-BE49-F238E27FC236}">
                <a16:creationId xmlns:a16="http://schemas.microsoft.com/office/drawing/2014/main" id="{4EAEB525-9E52-12CE-EBD0-936CC22D9F88}"/>
              </a:ext>
            </a:extLst>
          </p:cNvPr>
          <p:cNvGraphicFramePr>
            <a:graphicFrameLocks noGrp="1"/>
          </p:cNvGraphicFramePr>
          <p:nvPr>
            <p:extLst>
              <p:ext uri="{D42A27DB-BD31-4B8C-83A1-F6EECF244321}">
                <p14:modId xmlns:p14="http://schemas.microsoft.com/office/powerpoint/2010/main" val="3878080886"/>
              </p:ext>
            </p:extLst>
          </p:nvPr>
        </p:nvGraphicFramePr>
        <p:xfrm>
          <a:off x="423111" y="1909178"/>
          <a:ext cx="11345779" cy="4634458"/>
        </p:xfrm>
        <a:graphic>
          <a:graphicData uri="http://schemas.openxmlformats.org/drawingml/2006/table">
            <a:tbl>
              <a:tblPr firstRow="1" firstCol="1" bandRow="1">
                <a:tableStyleId>{5C22544A-7EE6-4342-B048-85BDC9FD1C3A}</a:tableStyleId>
              </a:tblPr>
              <a:tblGrid>
                <a:gridCol w="3428695">
                  <a:extLst>
                    <a:ext uri="{9D8B030D-6E8A-4147-A177-3AD203B41FA5}">
                      <a16:colId xmlns:a16="http://schemas.microsoft.com/office/drawing/2014/main" val="2764475391"/>
                    </a:ext>
                  </a:extLst>
                </a:gridCol>
                <a:gridCol w="1935590">
                  <a:extLst>
                    <a:ext uri="{9D8B030D-6E8A-4147-A177-3AD203B41FA5}">
                      <a16:colId xmlns:a16="http://schemas.microsoft.com/office/drawing/2014/main" val="1404640278"/>
                    </a:ext>
                  </a:extLst>
                </a:gridCol>
                <a:gridCol w="5981494">
                  <a:extLst>
                    <a:ext uri="{9D8B030D-6E8A-4147-A177-3AD203B41FA5}">
                      <a16:colId xmlns:a16="http://schemas.microsoft.com/office/drawing/2014/main" val="3404840822"/>
                    </a:ext>
                  </a:extLst>
                </a:gridCol>
              </a:tblGrid>
              <a:tr h="705082">
                <a:tc>
                  <a:txBody>
                    <a:bodyPr/>
                    <a:lstStyle/>
                    <a:p>
                      <a:pPr marL="0" marR="0">
                        <a:lnSpc>
                          <a:spcPct val="115000"/>
                        </a:lnSpc>
                        <a:spcBef>
                          <a:spcPts val="0"/>
                        </a:spcBef>
                        <a:spcAft>
                          <a:spcPts val="0"/>
                        </a:spcAft>
                      </a:pPr>
                      <a:r>
                        <a:rPr lang="en-US" sz="1200" dirty="0">
                          <a:solidFill>
                            <a:schemeClr val="tx1"/>
                          </a:solidFill>
                          <a:effectLst/>
                        </a:rPr>
                        <a:t>Domains</a:t>
                      </a:r>
                      <a:endParaRPr lang="en-US" sz="1200" dirty="0">
                        <a:solidFill>
                          <a:schemeClr val="tx1"/>
                        </a:solidFill>
                        <a:effectLst/>
                        <a:latin typeface="Arial" panose="020B0604020202020204" pitchFamily="34" charset="0"/>
                        <a:ea typeface="Arial" panose="020B0604020202020204" pitchFamily="34" charset="0"/>
                      </a:endParaRPr>
                    </a:p>
                  </a:txBody>
                  <a:tcPr marL="60152" marR="6015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marL="0" marR="0" algn="ctr">
                        <a:lnSpc>
                          <a:spcPct val="115000"/>
                        </a:lnSpc>
                        <a:spcBef>
                          <a:spcPts val="0"/>
                        </a:spcBef>
                        <a:spcAft>
                          <a:spcPts val="0"/>
                        </a:spcAft>
                      </a:pPr>
                      <a:r>
                        <a:rPr lang="en-US" sz="1200" dirty="0">
                          <a:solidFill>
                            <a:schemeClr val="tx1"/>
                          </a:solidFill>
                          <a:effectLst/>
                        </a:rPr>
                        <a:t>Level of Impact Score (1-5)</a:t>
                      </a:r>
                    </a:p>
                    <a:p>
                      <a:pPr marL="0" marR="0" algn="ctr">
                        <a:lnSpc>
                          <a:spcPct val="115000"/>
                        </a:lnSpc>
                        <a:spcBef>
                          <a:spcPts val="0"/>
                        </a:spcBef>
                        <a:spcAft>
                          <a:spcPts val="0"/>
                        </a:spcAft>
                      </a:pPr>
                      <a:r>
                        <a:rPr lang="en-US" sz="1200" dirty="0">
                          <a:solidFill>
                            <a:schemeClr val="tx1"/>
                          </a:solidFill>
                          <a:effectLst/>
                        </a:rPr>
                        <a:t>1 = lowest</a:t>
                      </a:r>
                    </a:p>
                    <a:p>
                      <a:pPr marL="0" marR="0" algn="ctr">
                        <a:lnSpc>
                          <a:spcPct val="115000"/>
                        </a:lnSpc>
                        <a:spcBef>
                          <a:spcPts val="0"/>
                        </a:spcBef>
                        <a:spcAft>
                          <a:spcPts val="0"/>
                        </a:spcAft>
                      </a:pPr>
                      <a:r>
                        <a:rPr lang="en-US" sz="1200" dirty="0">
                          <a:solidFill>
                            <a:schemeClr val="tx1"/>
                          </a:solidFill>
                          <a:effectLst/>
                        </a:rPr>
                        <a:t>5 = highest</a:t>
                      </a:r>
                      <a:endParaRPr lang="en-US" sz="1200" dirty="0">
                        <a:solidFill>
                          <a:schemeClr val="tx1"/>
                        </a:solidFill>
                        <a:effectLst/>
                        <a:latin typeface="Arial" panose="020B0604020202020204" pitchFamily="34" charset="0"/>
                        <a:ea typeface="Arial" panose="020B0604020202020204" pitchFamily="34" charset="0"/>
                      </a:endParaRPr>
                    </a:p>
                  </a:txBody>
                  <a:tcPr marL="60152" marR="6015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marL="0" marR="0">
                        <a:lnSpc>
                          <a:spcPct val="115000"/>
                        </a:lnSpc>
                        <a:spcBef>
                          <a:spcPts val="0"/>
                        </a:spcBef>
                        <a:spcAft>
                          <a:spcPts val="0"/>
                        </a:spcAft>
                      </a:pPr>
                      <a:r>
                        <a:rPr lang="en-US" sz="1200" dirty="0">
                          <a:solidFill>
                            <a:schemeClr val="tx1"/>
                          </a:solidFill>
                          <a:effectLst/>
                        </a:rPr>
                        <a:t>Rationale for impact score (examples from the nomination packet are required)</a:t>
                      </a:r>
                      <a:endParaRPr lang="en-US" sz="1200" dirty="0">
                        <a:solidFill>
                          <a:schemeClr val="tx1"/>
                        </a:solidFill>
                        <a:effectLst/>
                        <a:latin typeface="Arial" panose="020B0604020202020204" pitchFamily="34" charset="0"/>
                        <a:ea typeface="Arial" panose="020B0604020202020204" pitchFamily="34" charset="0"/>
                      </a:endParaRPr>
                    </a:p>
                  </a:txBody>
                  <a:tcPr marL="60152" marR="6015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1688132183"/>
                  </a:ext>
                </a:extLst>
              </a:tr>
              <a:tr h="1964688">
                <a:tc>
                  <a:txBody>
                    <a:bodyPr/>
                    <a:lstStyle/>
                    <a:p>
                      <a:pPr marL="0" marR="0">
                        <a:lnSpc>
                          <a:spcPct val="115000"/>
                        </a:lnSpc>
                        <a:spcBef>
                          <a:spcPts val="0"/>
                        </a:spcBef>
                        <a:spcAft>
                          <a:spcPts val="0"/>
                        </a:spcAft>
                      </a:pPr>
                      <a:r>
                        <a:rPr lang="en-US" sz="1200" dirty="0">
                          <a:solidFill>
                            <a:schemeClr val="tx1"/>
                          </a:solidFill>
                          <a:effectLst/>
                        </a:rPr>
                        <a:t>Paves the way for women in academic medicine through advocacy, structural changes, mentorship and/or sponsorship</a:t>
                      </a:r>
                      <a:endParaRPr lang="en-US" sz="1200" dirty="0">
                        <a:solidFill>
                          <a:schemeClr val="tx1"/>
                        </a:solidFill>
                        <a:effectLst/>
                        <a:latin typeface="Arial" panose="020B0604020202020204" pitchFamily="34" charset="0"/>
                        <a:ea typeface="Arial" panose="020B0604020202020204" pitchFamily="34" charset="0"/>
                      </a:endParaRPr>
                    </a:p>
                  </a:txBody>
                  <a:tcPr marL="60152" marR="6015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200" dirty="0">
                          <a:solidFill>
                            <a:schemeClr val="tx1"/>
                          </a:solidFill>
                          <a:effectLst/>
                        </a:rPr>
                        <a:t> </a:t>
                      </a:r>
                      <a:endParaRPr lang="en-US" sz="1200" dirty="0">
                        <a:solidFill>
                          <a:schemeClr val="tx1"/>
                        </a:solidFill>
                        <a:effectLst/>
                        <a:latin typeface="Arial" panose="020B0604020202020204" pitchFamily="34" charset="0"/>
                        <a:ea typeface="Arial" panose="020B0604020202020204" pitchFamily="34" charset="0"/>
                      </a:endParaRPr>
                    </a:p>
                  </a:txBody>
                  <a:tcPr marL="60152" marR="6015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15000"/>
                        </a:lnSpc>
                        <a:spcBef>
                          <a:spcPts val="0"/>
                        </a:spcBef>
                        <a:spcAft>
                          <a:spcPts val="0"/>
                        </a:spcAft>
                      </a:pPr>
                      <a:r>
                        <a:rPr lang="en-US" sz="1200" dirty="0">
                          <a:solidFill>
                            <a:schemeClr val="tx1"/>
                          </a:solidFill>
                          <a:effectLst/>
                        </a:rPr>
                        <a:t> </a:t>
                      </a:r>
                      <a:endParaRPr lang="en-US" sz="1200" dirty="0">
                        <a:solidFill>
                          <a:schemeClr val="tx1"/>
                        </a:solidFill>
                        <a:effectLst/>
                        <a:latin typeface="Arial" panose="020B0604020202020204" pitchFamily="34" charset="0"/>
                        <a:ea typeface="Arial" panose="020B0604020202020204" pitchFamily="34" charset="0"/>
                      </a:endParaRPr>
                    </a:p>
                  </a:txBody>
                  <a:tcPr marL="60152" marR="6015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71703908"/>
                  </a:ext>
                </a:extLst>
              </a:tr>
              <a:tr h="1964688">
                <a:tc>
                  <a:txBody>
                    <a:bodyPr/>
                    <a:lstStyle/>
                    <a:p>
                      <a:pPr marL="0" marR="0">
                        <a:lnSpc>
                          <a:spcPct val="115000"/>
                        </a:lnSpc>
                        <a:spcBef>
                          <a:spcPts val="0"/>
                        </a:spcBef>
                        <a:spcAft>
                          <a:spcPts val="0"/>
                        </a:spcAft>
                      </a:pPr>
                      <a:r>
                        <a:rPr lang="en-US" sz="1200">
                          <a:solidFill>
                            <a:schemeClr val="tx1"/>
                          </a:solidFill>
                          <a:effectLst/>
                        </a:rPr>
                        <a:t>Generates improvements for women through education, science, clinical care and/or administration</a:t>
                      </a:r>
                      <a:endParaRPr lang="en-US" sz="1200">
                        <a:solidFill>
                          <a:schemeClr val="tx1"/>
                        </a:solidFill>
                        <a:effectLst/>
                        <a:latin typeface="Arial" panose="020B0604020202020204" pitchFamily="34" charset="0"/>
                        <a:ea typeface="Arial" panose="020B0604020202020204" pitchFamily="34" charset="0"/>
                      </a:endParaRPr>
                    </a:p>
                  </a:txBody>
                  <a:tcPr marL="60152" marR="6015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200">
                          <a:solidFill>
                            <a:schemeClr val="tx1"/>
                          </a:solidFill>
                          <a:effectLst/>
                        </a:rPr>
                        <a:t> </a:t>
                      </a:r>
                      <a:endParaRPr lang="en-US" sz="1200">
                        <a:solidFill>
                          <a:schemeClr val="tx1"/>
                        </a:solidFill>
                        <a:effectLst/>
                        <a:latin typeface="Arial" panose="020B0604020202020204" pitchFamily="34" charset="0"/>
                        <a:ea typeface="Arial" panose="020B0604020202020204" pitchFamily="34" charset="0"/>
                      </a:endParaRPr>
                    </a:p>
                  </a:txBody>
                  <a:tcPr marL="60152" marR="6015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15000"/>
                        </a:lnSpc>
                        <a:spcBef>
                          <a:spcPts val="0"/>
                        </a:spcBef>
                        <a:spcAft>
                          <a:spcPts val="0"/>
                        </a:spcAft>
                      </a:pPr>
                      <a:r>
                        <a:rPr lang="en-US" sz="1200" dirty="0">
                          <a:solidFill>
                            <a:schemeClr val="tx1"/>
                          </a:solidFill>
                          <a:effectLst/>
                        </a:rPr>
                        <a:t> </a:t>
                      </a:r>
                      <a:endParaRPr lang="en-US" sz="1200" dirty="0">
                        <a:solidFill>
                          <a:schemeClr val="tx1"/>
                        </a:solidFill>
                        <a:effectLst/>
                        <a:latin typeface="Arial" panose="020B0604020202020204" pitchFamily="34" charset="0"/>
                        <a:ea typeface="Arial" panose="020B0604020202020204" pitchFamily="34" charset="0"/>
                      </a:endParaRPr>
                    </a:p>
                  </a:txBody>
                  <a:tcPr marL="60152" marR="6015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79582697"/>
                  </a:ext>
                </a:extLst>
              </a:tr>
            </a:tbl>
          </a:graphicData>
        </a:graphic>
      </p:graphicFrame>
      <p:sp>
        <p:nvSpPr>
          <p:cNvPr id="12" name="Rectangle 1">
            <a:extLst>
              <a:ext uri="{FF2B5EF4-FFF2-40B4-BE49-F238E27FC236}">
                <a16:creationId xmlns:a16="http://schemas.microsoft.com/office/drawing/2014/main" id="{14BC0BB4-504F-F2F8-4D2E-12E00A52873A}"/>
              </a:ext>
            </a:extLst>
          </p:cNvPr>
          <p:cNvSpPr>
            <a:spLocks noChangeArrowheads="1"/>
          </p:cNvSpPr>
          <p:nvPr/>
        </p:nvSpPr>
        <p:spPr bwMode="auto">
          <a:xfrm>
            <a:off x="257092" y="1451978"/>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457056" tIns="457056" rIns="457056" bIns="457056"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a:ln>
                  <a:noFill/>
                </a:ln>
                <a:solidFill>
                  <a:schemeClr val="tx1"/>
                </a:solidFill>
                <a:effectLst/>
                <a:latin typeface="Arial" panose="020B0604020202020204" pitchFamily="34" charset="0"/>
                <a:ea typeface="Arial" panose="020B0604020202020204" pitchFamily="34" charset="0"/>
              </a:rPr>
              <a:t>Nominee’s Name:</a:t>
            </a:r>
            <a:r>
              <a:rPr kumimoji="0" lang="en-US" altLang="en-US" sz="1100" b="0" i="0" u="none" strike="noStrike" cap="none" normalizeH="0" baseline="0" dirty="0">
                <a:ln>
                  <a:noFill/>
                </a:ln>
                <a:solidFill>
                  <a:schemeClr val="tx1"/>
                </a:solidFill>
                <a:effectLst/>
                <a:latin typeface="Arial" panose="020B0604020202020204" pitchFamily="34" charset="0"/>
                <a:ea typeface="Arial" panose="020B0604020202020204" pitchFamily="34" charset="0"/>
              </a:rPr>
              <a:t> ____________________________________				</a:t>
            </a:r>
            <a:r>
              <a:rPr kumimoji="0" lang="en-US" altLang="en-US" sz="1100" b="1" i="0" u="none" strike="noStrike" cap="none" normalizeH="0" baseline="0" dirty="0">
                <a:ln>
                  <a:noFill/>
                </a:ln>
                <a:solidFill>
                  <a:schemeClr val="tx1"/>
                </a:solidFill>
                <a:effectLst/>
                <a:latin typeface="Arial" panose="020B0604020202020204" pitchFamily="34" charset="0"/>
                <a:ea typeface="Arial" panose="020B0604020202020204" pitchFamily="34" charset="0"/>
              </a:rPr>
              <a:t>Total Impact Score:</a:t>
            </a:r>
            <a:r>
              <a:rPr kumimoji="0" lang="en-US" altLang="en-US" sz="1100" b="0" i="0" u="none" strike="noStrike" cap="none" normalizeH="0" baseline="0" dirty="0">
                <a:ln>
                  <a:noFill/>
                </a:ln>
                <a:solidFill>
                  <a:schemeClr val="tx1"/>
                </a:solidFill>
                <a:effectLst/>
                <a:latin typeface="Arial" panose="020B0604020202020204" pitchFamily="34" charset="0"/>
                <a:ea typeface="Arial" panose="020B0604020202020204" pitchFamily="34" charset="0"/>
              </a:rPr>
              <a:t> _________________</a:t>
            </a:r>
            <a:endParaRPr kumimoji="0" lang="en-US" altLang="en-US" sz="10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100" b="0" i="0" u="none" strike="noStrike" cap="none" normalizeH="0" baseline="0" dirty="0">
                <a:ln>
                  <a:noFill/>
                </a:ln>
                <a:solidFill>
                  <a:schemeClr val="tx1"/>
                </a:solidFill>
                <a:effectLst/>
                <a:latin typeface="Arial" panose="020B0604020202020204" pitchFamily="34" charset="0"/>
                <a:ea typeface="Arial" panose="020B0604020202020204" pitchFamily="34" charset="0"/>
              </a:rPr>
            </a:b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2" name="Audio 1">
            <a:hlinkClick r:id="" action="ppaction://media"/>
            <a:extLst>
              <a:ext uri="{FF2B5EF4-FFF2-40B4-BE49-F238E27FC236}">
                <a16:creationId xmlns:a16="http://schemas.microsoft.com/office/drawing/2014/main" id="{B52ACDC3-A6B1-EB4E-BDC2-864BDE9D607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283152588"/>
      </p:ext>
    </p:extLst>
  </p:cSld>
  <p:clrMapOvr>
    <a:masterClrMapping/>
  </p:clrMapOvr>
  <mc:AlternateContent xmlns:mc="http://schemas.openxmlformats.org/markup-compatibility/2006" xmlns:p14="http://schemas.microsoft.com/office/powerpoint/2010/main">
    <mc:Choice Requires="p14">
      <p:transition spd="slow" p14:dur="2000" advTm="126737"/>
    </mc:Choice>
    <mc:Fallback xmlns="">
      <p:transition spd="slow" advTm="1267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996636-1D29-B3CC-C383-F8894C058030}"/>
              </a:ext>
            </a:extLst>
          </p:cNvPr>
          <p:cNvSpPr>
            <a:spLocks noGrp="1"/>
          </p:cNvSpPr>
          <p:nvPr>
            <p:ph type="title"/>
          </p:nvPr>
        </p:nvSpPr>
        <p:spPr>
          <a:xfrm>
            <a:off x="518321" y="-60027"/>
            <a:ext cx="10477600" cy="1157242"/>
          </a:xfrm>
        </p:spPr>
        <p:txBody>
          <a:bodyPr>
            <a:normAutofit/>
          </a:bodyPr>
          <a:lstStyle/>
          <a:p>
            <a:r>
              <a:rPr lang="en-US" sz="4000" b="1" dirty="0"/>
              <a:t>Examples of impact scoring</a:t>
            </a:r>
          </a:p>
        </p:txBody>
      </p:sp>
      <p:graphicFrame>
        <p:nvGraphicFramePr>
          <p:cNvPr id="6" name="Content Placeholder 5">
            <a:extLst>
              <a:ext uri="{FF2B5EF4-FFF2-40B4-BE49-F238E27FC236}">
                <a16:creationId xmlns:a16="http://schemas.microsoft.com/office/drawing/2014/main" id="{6D29F42C-D034-2A94-6D00-8547EA2D32B6}"/>
              </a:ext>
            </a:extLst>
          </p:cNvPr>
          <p:cNvGraphicFramePr>
            <a:graphicFrameLocks noGrp="1"/>
          </p:cNvGraphicFramePr>
          <p:nvPr>
            <p:ph idx="1"/>
            <p:extLst>
              <p:ext uri="{D42A27DB-BD31-4B8C-83A1-F6EECF244321}">
                <p14:modId xmlns:p14="http://schemas.microsoft.com/office/powerpoint/2010/main" val="1308478548"/>
              </p:ext>
            </p:extLst>
          </p:nvPr>
        </p:nvGraphicFramePr>
        <p:xfrm>
          <a:off x="387014" y="886642"/>
          <a:ext cx="11417967" cy="5834527"/>
        </p:xfrm>
        <a:graphic>
          <a:graphicData uri="http://schemas.openxmlformats.org/drawingml/2006/table">
            <a:tbl>
              <a:tblPr firstRow="1" firstCol="1" bandRow="1"/>
              <a:tblGrid>
                <a:gridCol w="2110794">
                  <a:extLst>
                    <a:ext uri="{9D8B030D-6E8A-4147-A177-3AD203B41FA5}">
                      <a16:colId xmlns:a16="http://schemas.microsoft.com/office/drawing/2014/main" val="479593655"/>
                    </a:ext>
                  </a:extLst>
                </a:gridCol>
                <a:gridCol w="3743553">
                  <a:extLst>
                    <a:ext uri="{9D8B030D-6E8A-4147-A177-3AD203B41FA5}">
                      <a16:colId xmlns:a16="http://schemas.microsoft.com/office/drawing/2014/main" val="1049693333"/>
                    </a:ext>
                  </a:extLst>
                </a:gridCol>
                <a:gridCol w="2051546">
                  <a:extLst>
                    <a:ext uri="{9D8B030D-6E8A-4147-A177-3AD203B41FA5}">
                      <a16:colId xmlns:a16="http://schemas.microsoft.com/office/drawing/2014/main" val="1922377060"/>
                    </a:ext>
                  </a:extLst>
                </a:gridCol>
                <a:gridCol w="3512074">
                  <a:extLst>
                    <a:ext uri="{9D8B030D-6E8A-4147-A177-3AD203B41FA5}">
                      <a16:colId xmlns:a16="http://schemas.microsoft.com/office/drawing/2014/main" val="2910617285"/>
                    </a:ext>
                  </a:extLst>
                </a:gridCol>
              </a:tblGrid>
              <a:tr h="233869">
                <a:tc>
                  <a:txBody>
                    <a:bodyPr/>
                    <a:lstStyle/>
                    <a:p>
                      <a:pPr marL="0" marR="0" algn="ctr" fontAlgn="t">
                        <a:lnSpc>
                          <a:spcPct val="115000"/>
                        </a:lnSpc>
                        <a:spcBef>
                          <a:spcPts val="0"/>
                        </a:spcBef>
                        <a:spcAft>
                          <a:spcPts val="0"/>
                        </a:spcAft>
                        <a:tabLst>
                          <a:tab pos="748030" algn="l"/>
                        </a:tabLst>
                      </a:pPr>
                      <a:r>
                        <a:rPr lang="en-US" sz="1100" b="1" i="0" u="none" strike="noStrike">
                          <a:solidFill>
                            <a:srgbClr val="000000"/>
                          </a:solidFill>
                          <a:effectLst/>
                          <a:highlight>
                            <a:srgbClr val="D9D9D9"/>
                          </a:highlight>
                          <a:latin typeface="+mn-lt"/>
                          <a:ea typeface="Arial" panose="020B0604020202020204" pitchFamily="34" charset="0"/>
                        </a:rPr>
                        <a:t>Domains</a:t>
                      </a:r>
                      <a:endParaRPr lang="en-US" sz="2400" b="0" i="0" u="none" strike="noStrike">
                        <a:effectLst/>
                        <a:highlight>
                          <a:srgbClr val="D9D9D9"/>
                        </a:highlight>
                        <a:latin typeface="+mn-lt"/>
                      </a:endParaRPr>
                    </a:p>
                  </a:txBody>
                  <a:tcPr marL="35515" marR="35515" marT="493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fontAlgn="t">
                        <a:lnSpc>
                          <a:spcPct val="115000"/>
                        </a:lnSpc>
                        <a:spcBef>
                          <a:spcPts val="0"/>
                        </a:spcBef>
                        <a:spcAft>
                          <a:spcPts val="0"/>
                        </a:spcAft>
                        <a:tabLst>
                          <a:tab pos="748030" algn="l"/>
                        </a:tabLst>
                      </a:pPr>
                      <a:r>
                        <a:rPr lang="en-US" sz="1100" b="1" i="0" u="none" strike="noStrike">
                          <a:solidFill>
                            <a:srgbClr val="000000"/>
                          </a:solidFill>
                          <a:effectLst/>
                          <a:highlight>
                            <a:srgbClr val="D9D9D9"/>
                          </a:highlight>
                          <a:latin typeface="+mn-lt"/>
                          <a:ea typeface="Arial" panose="020B0604020202020204" pitchFamily="34" charset="0"/>
                        </a:rPr>
                        <a:t>Examples</a:t>
                      </a:r>
                      <a:endParaRPr lang="en-US" sz="2400" b="0" i="0" u="none" strike="noStrike">
                        <a:effectLst/>
                        <a:highlight>
                          <a:srgbClr val="D9D9D9"/>
                        </a:highlight>
                        <a:latin typeface="+mn-lt"/>
                      </a:endParaRPr>
                    </a:p>
                  </a:txBody>
                  <a:tcPr marL="35515" marR="35515" marT="493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fontAlgn="t">
                        <a:lnSpc>
                          <a:spcPct val="115000"/>
                        </a:lnSpc>
                        <a:spcBef>
                          <a:spcPts val="0"/>
                        </a:spcBef>
                        <a:spcAft>
                          <a:spcPts val="0"/>
                        </a:spcAft>
                        <a:tabLst>
                          <a:tab pos="748030" algn="l"/>
                        </a:tabLst>
                      </a:pPr>
                      <a:r>
                        <a:rPr lang="en-US" sz="1100" b="1" i="0" u="none" strike="noStrike">
                          <a:solidFill>
                            <a:srgbClr val="000000"/>
                          </a:solidFill>
                          <a:effectLst/>
                          <a:highlight>
                            <a:srgbClr val="D9D9D9"/>
                          </a:highlight>
                          <a:latin typeface="+mn-lt"/>
                          <a:ea typeface="Arial" panose="020B0604020202020204" pitchFamily="34" charset="0"/>
                        </a:rPr>
                        <a:t>Impact Score 1</a:t>
                      </a:r>
                      <a:endParaRPr lang="en-US" sz="2400" b="0" i="0" u="none" strike="noStrike">
                        <a:effectLst/>
                        <a:highlight>
                          <a:srgbClr val="D9D9D9"/>
                        </a:highlight>
                        <a:latin typeface="+mn-lt"/>
                      </a:endParaRPr>
                    </a:p>
                  </a:txBody>
                  <a:tcPr marL="35515" marR="35515" marT="493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fontAlgn="t">
                        <a:lnSpc>
                          <a:spcPct val="115000"/>
                        </a:lnSpc>
                        <a:spcBef>
                          <a:spcPts val="0"/>
                        </a:spcBef>
                        <a:spcAft>
                          <a:spcPts val="0"/>
                        </a:spcAft>
                        <a:tabLst>
                          <a:tab pos="748030" algn="l"/>
                        </a:tabLst>
                      </a:pPr>
                      <a:r>
                        <a:rPr lang="en-US" sz="1100" b="1" i="0" u="none" strike="noStrike">
                          <a:solidFill>
                            <a:srgbClr val="000000"/>
                          </a:solidFill>
                          <a:effectLst/>
                          <a:highlight>
                            <a:srgbClr val="D9D9D9"/>
                          </a:highlight>
                          <a:latin typeface="+mn-lt"/>
                          <a:ea typeface="Arial" panose="020B0604020202020204" pitchFamily="34" charset="0"/>
                        </a:rPr>
                        <a:t>Impact Score 5</a:t>
                      </a:r>
                      <a:endParaRPr lang="en-US" sz="2400" b="0" i="0" u="none" strike="noStrike">
                        <a:effectLst/>
                        <a:highlight>
                          <a:srgbClr val="D9D9D9"/>
                        </a:highlight>
                        <a:latin typeface="+mn-lt"/>
                      </a:endParaRPr>
                    </a:p>
                  </a:txBody>
                  <a:tcPr marL="35515" marR="35515" marT="493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2912810214"/>
                  </a:ext>
                </a:extLst>
              </a:tr>
              <a:tr h="2297028">
                <a:tc>
                  <a:txBody>
                    <a:bodyPr/>
                    <a:lstStyle/>
                    <a:p>
                      <a:pPr marL="0" marR="0" algn="l" fontAlgn="t">
                        <a:lnSpc>
                          <a:spcPct val="115000"/>
                        </a:lnSpc>
                        <a:spcBef>
                          <a:spcPts val="0"/>
                        </a:spcBef>
                        <a:spcAft>
                          <a:spcPts val="0"/>
                        </a:spcAft>
                        <a:tabLst>
                          <a:tab pos="748030" algn="l"/>
                        </a:tabLst>
                      </a:pPr>
                      <a:r>
                        <a:rPr lang="en-US" sz="1100" b="0" i="0" u="none" strike="noStrike">
                          <a:effectLst/>
                          <a:latin typeface="+mn-lt"/>
                          <a:ea typeface="Arial" panose="020B0604020202020204" pitchFamily="34" charset="0"/>
                        </a:rPr>
                        <a:t>Paves the way for women in academic medicine through </a:t>
                      </a:r>
                      <a:r>
                        <a:rPr lang="en-US" sz="1100" b="1" i="0" u="none" strike="noStrike">
                          <a:effectLst/>
                          <a:latin typeface="+mn-lt"/>
                          <a:ea typeface="Arial" panose="020B0604020202020204" pitchFamily="34" charset="0"/>
                        </a:rPr>
                        <a:t>advocacy, structural changes, mentorship and/or sponsorship</a:t>
                      </a:r>
                      <a:endParaRPr lang="en-US" sz="2400" b="0" i="0" u="none" strike="noStrike">
                        <a:effectLst/>
                        <a:latin typeface="+mn-lt"/>
                      </a:endParaRPr>
                    </a:p>
                  </a:txBody>
                  <a:tcPr marL="35515" marR="35515" marT="493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fontAlgn="t">
                        <a:lnSpc>
                          <a:spcPct val="115000"/>
                        </a:lnSpc>
                        <a:spcBef>
                          <a:spcPts val="0"/>
                        </a:spcBef>
                        <a:spcAft>
                          <a:spcPts val="0"/>
                        </a:spcAft>
                        <a:tabLst>
                          <a:tab pos="748030" algn="l"/>
                        </a:tabLst>
                      </a:pPr>
                      <a:r>
                        <a:rPr lang="en-US" sz="1100" b="0" i="0" u="none" strike="noStrike" dirty="0">
                          <a:effectLst/>
                          <a:latin typeface="+mn-lt"/>
                          <a:ea typeface="Arial" panose="020B0604020202020204" pitchFamily="34" charset="0"/>
                        </a:rPr>
                        <a:t>Creation of career development/leadership programs, networking/mentoring opportunities, number of mentees/protégés</a:t>
                      </a:r>
                      <a:endParaRPr lang="en-US" sz="2400" b="0" i="0" u="none" strike="noStrike" dirty="0">
                        <a:effectLst/>
                        <a:latin typeface="+mn-lt"/>
                      </a:endParaRPr>
                    </a:p>
                    <a:p>
                      <a:pPr marL="0" marR="0" algn="l" fontAlgn="t">
                        <a:lnSpc>
                          <a:spcPct val="115000"/>
                        </a:lnSpc>
                        <a:spcBef>
                          <a:spcPts val="0"/>
                        </a:spcBef>
                        <a:spcAft>
                          <a:spcPts val="0"/>
                        </a:spcAft>
                        <a:tabLst>
                          <a:tab pos="748030" algn="l"/>
                        </a:tabLst>
                      </a:pPr>
                      <a:r>
                        <a:rPr lang="en-US" sz="1100" b="0" i="0" u="none" strike="noStrike" dirty="0">
                          <a:effectLst/>
                          <a:latin typeface="+mn-lt"/>
                          <a:ea typeface="Arial" panose="020B0604020202020204" pitchFamily="34" charset="0"/>
                        </a:rPr>
                        <a:t> </a:t>
                      </a:r>
                      <a:endParaRPr lang="en-US" sz="2400" b="0" i="0" u="none" strike="noStrike" dirty="0">
                        <a:effectLst/>
                        <a:latin typeface="+mn-lt"/>
                      </a:endParaRPr>
                    </a:p>
                    <a:p>
                      <a:pPr marL="0" marR="0" algn="l" fontAlgn="t">
                        <a:lnSpc>
                          <a:spcPct val="115000"/>
                        </a:lnSpc>
                        <a:spcBef>
                          <a:spcPts val="0"/>
                        </a:spcBef>
                        <a:spcAft>
                          <a:spcPts val="0"/>
                        </a:spcAft>
                        <a:tabLst>
                          <a:tab pos="748030" algn="l"/>
                        </a:tabLst>
                      </a:pPr>
                      <a:r>
                        <a:rPr lang="en-US" sz="1100" b="0" i="0" u="none" strike="noStrike" dirty="0">
                          <a:effectLst/>
                          <a:latin typeface="+mn-lt"/>
                          <a:ea typeface="Arial" panose="020B0604020202020204" pitchFamily="34" charset="0"/>
                        </a:rPr>
                        <a:t>Policy changes / changes in systems that enhance the work environment and culture for women as a result of advocacy, at the division, department, school, regional, national levels</a:t>
                      </a:r>
                      <a:endParaRPr lang="en-US" sz="2400" b="0" i="0" u="none" strike="noStrike" dirty="0">
                        <a:effectLst/>
                        <a:latin typeface="+mn-lt"/>
                      </a:endParaRPr>
                    </a:p>
                    <a:p>
                      <a:pPr marL="0" marR="0" algn="l" fontAlgn="t">
                        <a:lnSpc>
                          <a:spcPct val="115000"/>
                        </a:lnSpc>
                        <a:spcBef>
                          <a:spcPts val="0"/>
                        </a:spcBef>
                        <a:spcAft>
                          <a:spcPts val="0"/>
                        </a:spcAft>
                        <a:tabLst>
                          <a:tab pos="748030" algn="l"/>
                        </a:tabLst>
                      </a:pPr>
                      <a:r>
                        <a:rPr lang="en-US" sz="1100" b="0" i="0" u="none" strike="noStrike" dirty="0">
                          <a:effectLst/>
                          <a:latin typeface="+mn-lt"/>
                          <a:ea typeface="Arial" panose="020B0604020202020204" pitchFamily="34" charset="0"/>
                        </a:rPr>
                        <a:t> </a:t>
                      </a:r>
                      <a:endParaRPr lang="en-US" sz="2400" b="0" i="0" u="none" strike="noStrike" dirty="0">
                        <a:effectLst/>
                        <a:latin typeface="+mn-lt"/>
                      </a:endParaRPr>
                    </a:p>
                    <a:p>
                      <a:pPr marL="0" marR="0" algn="l" fontAlgn="t">
                        <a:lnSpc>
                          <a:spcPct val="115000"/>
                        </a:lnSpc>
                        <a:spcBef>
                          <a:spcPts val="0"/>
                        </a:spcBef>
                        <a:spcAft>
                          <a:spcPts val="0"/>
                        </a:spcAft>
                        <a:tabLst>
                          <a:tab pos="748030" algn="l"/>
                        </a:tabLst>
                      </a:pPr>
                      <a:r>
                        <a:rPr lang="en-US" sz="1100" b="0" i="0" u="none" strike="noStrike" dirty="0">
                          <a:effectLst/>
                          <a:latin typeface="+mn-lt"/>
                          <a:ea typeface="Arial" panose="020B0604020202020204" pitchFamily="34" charset="0"/>
                        </a:rPr>
                        <a:t>Promotion of women colleagues to achieve awards, opportunities, special recognition, promotions, leadership positions</a:t>
                      </a:r>
                      <a:endParaRPr lang="en-US" sz="2400" b="0" i="0" u="none" strike="noStrike" dirty="0">
                        <a:effectLst/>
                        <a:latin typeface="+mn-lt"/>
                      </a:endParaRPr>
                    </a:p>
                    <a:p>
                      <a:pPr marL="0" marR="0" algn="l" fontAlgn="t">
                        <a:lnSpc>
                          <a:spcPct val="115000"/>
                        </a:lnSpc>
                        <a:spcBef>
                          <a:spcPts val="0"/>
                        </a:spcBef>
                        <a:spcAft>
                          <a:spcPts val="0"/>
                        </a:spcAft>
                        <a:tabLst>
                          <a:tab pos="748030" algn="l"/>
                        </a:tabLst>
                      </a:pPr>
                      <a:r>
                        <a:rPr lang="en-US" sz="1100" b="0" i="0" u="none" strike="noStrike" dirty="0">
                          <a:effectLst/>
                          <a:latin typeface="+mn-lt"/>
                          <a:ea typeface="Arial" panose="020B0604020202020204" pitchFamily="34" charset="0"/>
                        </a:rPr>
                        <a:t> </a:t>
                      </a:r>
                      <a:endParaRPr lang="en-US" sz="2400" b="0" i="0" u="none" strike="noStrike" dirty="0">
                        <a:effectLst/>
                        <a:latin typeface="+mn-lt"/>
                      </a:endParaRPr>
                    </a:p>
                    <a:p>
                      <a:pPr marL="0" marR="0" algn="l" fontAlgn="t">
                        <a:lnSpc>
                          <a:spcPct val="115000"/>
                        </a:lnSpc>
                        <a:spcBef>
                          <a:spcPts val="0"/>
                        </a:spcBef>
                        <a:spcAft>
                          <a:spcPts val="0"/>
                        </a:spcAft>
                        <a:tabLst>
                          <a:tab pos="748030" algn="l"/>
                        </a:tabLst>
                      </a:pPr>
                      <a:r>
                        <a:rPr lang="en-US" sz="1100" b="0" i="0" u="none" strike="noStrike" dirty="0">
                          <a:effectLst/>
                          <a:latin typeface="+mn-lt"/>
                          <a:ea typeface="Arial" panose="020B0604020202020204" pitchFamily="34" charset="0"/>
                        </a:rPr>
                        <a:t>Roles in mentorship/sponsorship structures (formal or informal) for trainees</a:t>
                      </a:r>
                      <a:endParaRPr lang="en-US" sz="2400" b="0" i="0" u="none" strike="noStrike" dirty="0">
                        <a:effectLst/>
                        <a:latin typeface="+mn-lt"/>
                      </a:endParaRPr>
                    </a:p>
                    <a:p>
                      <a:pPr marL="0" marR="0" algn="l" fontAlgn="t">
                        <a:lnSpc>
                          <a:spcPct val="115000"/>
                        </a:lnSpc>
                        <a:spcBef>
                          <a:spcPts val="0"/>
                        </a:spcBef>
                        <a:spcAft>
                          <a:spcPts val="0"/>
                        </a:spcAft>
                        <a:tabLst>
                          <a:tab pos="748030" algn="l"/>
                        </a:tabLst>
                      </a:pPr>
                      <a:r>
                        <a:rPr lang="en-US" sz="1100" b="0" i="0" u="none" strike="noStrike" dirty="0">
                          <a:effectLst/>
                          <a:latin typeface="+mn-lt"/>
                          <a:ea typeface="Arial" panose="020B0604020202020204" pitchFamily="34" charset="0"/>
                        </a:rPr>
                        <a:t> </a:t>
                      </a:r>
                      <a:endParaRPr lang="en-US" sz="2400" b="0" i="0" u="none" strike="noStrike" dirty="0">
                        <a:effectLst/>
                        <a:latin typeface="+mn-lt"/>
                      </a:endParaRPr>
                    </a:p>
                  </a:txBody>
                  <a:tcPr marL="35515" marR="35515" marT="493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fontAlgn="t">
                        <a:lnSpc>
                          <a:spcPct val="115000"/>
                        </a:lnSpc>
                        <a:spcBef>
                          <a:spcPts val="0"/>
                        </a:spcBef>
                        <a:spcAft>
                          <a:spcPts val="0"/>
                        </a:spcAft>
                        <a:tabLst>
                          <a:tab pos="748030" algn="l"/>
                        </a:tabLst>
                      </a:pPr>
                      <a:r>
                        <a:rPr lang="en-US" sz="1100" b="0" i="0" u="none" strike="noStrike" dirty="0">
                          <a:effectLst/>
                          <a:latin typeface="+mn-lt"/>
                          <a:ea typeface="Arial" panose="020B0604020202020204" pitchFamily="34" charset="0"/>
                        </a:rPr>
                        <a:t>Minimal evidence of positive impact on mentees, protégés, patients, peers, colleagues, or environment</a:t>
                      </a:r>
                      <a:endParaRPr lang="en-US" sz="2400" b="0" i="0" u="none" strike="noStrike" dirty="0">
                        <a:effectLst/>
                        <a:latin typeface="+mn-lt"/>
                      </a:endParaRPr>
                    </a:p>
                    <a:p>
                      <a:pPr marL="347472" marR="0" indent="-347472" algn="l" fontAlgn="t">
                        <a:lnSpc>
                          <a:spcPct val="115000"/>
                        </a:lnSpc>
                        <a:spcBef>
                          <a:spcPts val="0"/>
                        </a:spcBef>
                        <a:spcAft>
                          <a:spcPts val="0"/>
                        </a:spcAft>
                        <a:tabLst>
                          <a:tab pos="748030" algn="l"/>
                        </a:tabLst>
                      </a:pPr>
                      <a:r>
                        <a:rPr lang="en-US" sz="1100" b="0" i="0" u="none" strike="noStrike" dirty="0">
                          <a:effectLst/>
                          <a:latin typeface="+mn-lt"/>
                          <a:ea typeface="Arial" panose="020B0604020202020204" pitchFamily="34" charset="0"/>
                        </a:rPr>
                        <a:t>Letters/CV provide few examples/outcomes</a:t>
                      </a:r>
                      <a:endParaRPr lang="en-US" sz="2400" b="0" i="0" u="none" strike="noStrike" dirty="0">
                        <a:effectLst/>
                        <a:latin typeface="+mn-lt"/>
                      </a:endParaRPr>
                    </a:p>
                  </a:txBody>
                  <a:tcPr marL="35515" marR="35515" marT="493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fontAlgn="t">
                        <a:lnSpc>
                          <a:spcPct val="115000"/>
                        </a:lnSpc>
                        <a:spcBef>
                          <a:spcPts val="0"/>
                        </a:spcBef>
                        <a:spcAft>
                          <a:spcPts val="0"/>
                        </a:spcAft>
                        <a:tabLst>
                          <a:tab pos="748030" algn="l"/>
                        </a:tabLst>
                      </a:pPr>
                      <a:r>
                        <a:rPr lang="en-US" sz="1100" b="0" i="0" u="none" strike="noStrike">
                          <a:effectLst/>
                          <a:latin typeface="+mn-lt"/>
                          <a:ea typeface="Arial" panose="020B0604020202020204" pitchFamily="34" charset="0"/>
                        </a:rPr>
                        <a:t>Substantial evidence of positive impact on mentees, protégés, patients, peers, colleagues, or environment</a:t>
                      </a:r>
                      <a:endParaRPr lang="en-US" sz="2400" b="0" i="0" u="none" strike="noStrike">
                        <a:effectLst/>
                        <a:latin typeface="+mn-lt"/>
                      </a:endParaRPr>
                    </a:p>
                    <a:p>
                      <a:pPr marL="347472" marR="0" indent="-347472" algn="l" fontAlgn="t">
                        <a:lnSpc>
                          <a:spcPct val="115000"/>
                        </a:lnSpc>
                        <a:spcBef>
                          <a:spcPts val="0"/>
                        </a:spcBef>
                        <a:spcAft>
                          <a:spcPts val="0"/>
                        </a:spcAft>
                        <a:tabLst>
                          <a:tab pos="748030" algn="l"/>
                        </a:tabLst>
                      </a:pPr>
                      <a:r>
                        <a:rPr lang="en-US" sz="1100" b="0" i="0" u="none" strike="noStrike">
                          <a:effectLst/>
                          <a:latin typeface="+mn-lt"/>
                          <a:ea typeface="Arial" panose="020B0604020202020204" pitchFamily="34" charset="0"/>
                        </a:rPr>
                        <a:t>Letters/CV provide specific examples of change in outcomes as a direct result of applicant’s efforts</a:t>
                      </a:r>
                      <a:endParaRPr lang="en-US" sz="2400" b="0" i="0" u="none" strike="noStrike">
                        <a:effectLst/>
                        <a:latin typeface="+mn-lt"/>
                      </a:endParaRPr>
                    </a:p>
                    <a:p>
                      <a:pPr marL="347472" marR="0" indent="-347472" algn="l" fontAlgn="t">
                        <a:lnSpc>
                          <a:spcPct val="115000"/>
                        </a:lnSpc>
                        <a:spcBef>
                          <a:spcPts val="0"/>
                        </a:spcBef>
                        <a:spcAft>
                          <a:spcPts val="0"/>
                        </a:spcAft>
                        <a:tabLst>
                          <a:tab pos="748030" algn="l"/>
                        </a:tabLst>
                      </a:pPr>
                      <a:r>
                        <a:rPr lang="en-US" sz="1100" b="0" i="0" u="none" strike="noStrike">
                          <a:effectLst/>
                          <a:latin typeface="+mn-lt"/>
                          <a:ea typeface="Arial" panose="020B0604020202020204" pitchFamily="34" charset="0"/>
                        </a:rPr>
                        <a:t>Internal or external recognition of accomplishments in these domains by professional societies or other such organizations</a:t>
                      </a:r>
                      <a:endParaRPr lang="en-US" sz="2400" b="0" i="0" u="none" strike="noStrike">
                        <a:effectLst/>
                        <a:latin typeface="+mn-lt"/>
                      </a:endParaRPr>
                    </a:p>
                  </a:txBody>
                  <a:tcPr marL="35515" marR="35515" marT="493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49476288"/>
                  </a:ext>
                </a:extLst>
              </a:tr>
              <a:tr h="2484588">
                <a:tc>
                  <a:txBody>
                    <a:bodyPr/>
                    <a:lstStyle/>
                    <a:p>
                      <a:pPr marL="0" marR="0" algn="l" fontAlgn="t">
                        <a:lnSpc>
                          <a:spcPct val="115000"/>
                        </a:lnSpc>
                        <a:spcBef>
                          <a:spcPts val="0"/>
                        </a:spcBef>
                        <a:spcAft>
                          <a:spcPts val="0"/>
                        </a:spcAft>
                        <a:tabLst>
                          <a:tab pos="748030" algn="l"/>
                        </a:tabLst>
                      </a:pPr>
                      <a:r>
                        <a:rPr lang="en-US" sz="1100" b="0" i="0" u="none" strike="noStrike">
                          <a:effectLst/>
                          <a:latin typeface="+mn-lt"/>
                          <a:ea typeface="Arial" panose="020B0604020202020204" pitchFamily="34" charset="0"/>
                        </a:rPr>
                        <a:t>Generates improvements for women through </a:t>
                      </a:r>
                      <a:r>
                        <a:rPr lang="en-US" sz="1100" b="1" i="0" u="none" strike="noStrike">
                          <a:effectLst/>
                          <a:latin typeface="+mn-lt"/>
                          <a:ea typeface="Arial" panose="020B0604020202020204" pitchFamily="34" charset="0"/>
                        </a:rPr>
                        <a:t>education, science, clinical care and/or administration</a:t>
                      </a:r>
                      <a:endParaRPr lang="en-US" sz="2400" b="0" i="0" u="none" strike="noStrike">
                        <a:effectLst/>
                        <a:latin typeface="+mn-lt"/>
                      </a:endParaRPr>
                    </a:p>
                  </a:txBody>
                  <a:tcPr marL="35515" marR="35515" marT="493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fontAlgn="t">
                        <a:lnSpc>
                          <a:spcPct val="115000"/>
                        </a:lnSpc>
                        <a:spcBef>
                          <a:spcPts val="0"/>
                        </a:spcBef>
                        <a:spcAft>
                          <a:spcPts val="0"/>
                        </a:spcAft>
                        <a:tabLst>
                          <a:tab pos="748030" algn="l"/>
                        </a:tabLst>
                      </a:pPr>
                      <a:r>
                        <a:rPr lang="en-US" sz="1100" b="0" i="0" u="none" strike="noStrike" dirty="0">
                          <a:effectLst/>
                          <a:latin typeface="+mn-lt"/>
                          <a:ea typeface="Arial" panose="020B0604020202020204" pitchFamily="34" charset="0"/>
                        </a:rPr>
                        <a:t>Creation of, or leadership in, educational programs that help the advancement of women in science and medicine </a:t>
                      </a:r>
                      <a:endParaRPr lang="en-US" sz="2400" b="0" i="0" u="none" strike="noStrike" dirty="0">
                        <a:effectLst/>
                        <a:latin typeface="+mn-lt"/>
                      </a:endParaRPr>
                    </a:p>
                    <a:p>
                      <a:pPr marL="0" marR="0" algn="l" fontAlgn="t">
                        <a:lnSpc>
                          <a:spcPct val="115000"/>
                        </a:lnSpc>
                        <a:spcBef>
                          <a:spcPts val="0"/>
                        </a:spcBef>
                        <a:spcAft>
                          <a:spcPts val="0"/>
                        </a:spcAft>
                        <a:tabLst>
                          <a:tab pos="748030" algn="l"/>
                        </a:tabLst>
                      </a:pPr>
                      <a:r>
                        <a:rPr lang="en-US" sz="1100" b="0" i="0" u="none" strike="noStrike" dirty="0">
                          <a:effectLst/>
                          <a:latin typeface="+mn-lt"/>
                          <a:ea typeface="Arial" panose="020B0604020202020204" pitchFamily="34" charset="0"/>
                        </a:rPr>
                        <a:t> </a:t>
                      </a:r>
                      <a:endParaRPr lang="en-US" sz="2400" b="0" i="0" u="none" strike="noStrike" dirty="0">
                        <a:effectLst/>
                        <a:latin typeface="+mn-lt"/>
                      </a:endParaRPr>
                    </a:p>
                    <a:p>
                      <a:pPr marL="0" marR="0" algn="l" fontAlgn="t">
                        <a:lnSpc>
                          <a:spcPct val="115000"/>
                        </a:lnSpc>
                        <a:spcBef>
                          <a:spcPts val="0"/>
                        </a:spcBef>
                        <a:spcAft>
                          <a:spcPts val="0"/>
                        </a:spcAft>
                        <a:tabLst>
                          <a:tab pos="748030" algn="l"/>
                        </a:tabLst>
                      </a:pPr>
                      <a:r>
                        <a:rPr lang="en-US" sz="1100" b="0" i="0" u="none" strike="noStrike" dirty="0">
                          <a:effectLst/>
                          <a:latin typeface="+mn-lt"/>
                          <a:ea typeface="Arial" panose="020B0604020202020204" pitchFamily="34" charset="0"/>
                        </a:rPr>
                        <a:t>Creation of, or leadership in, clinical programs specific to women’s health</a:t>
                      </a:r>
                      <a:endParaRPr lang="en-US" sz="2400" b="0" i="0" u="none" strike="noStrike" dirty="0">
                        <a:effectLst/>
                        <a:latin typeface="+mn-lt"/>
                      </a:endParaRPr>
                    </a:p>
                    <a:p>
                      <a:pPr marL="0" marR="0" algn="l" fontAlgn="t">
                        <a:lnSpc>
                          <a:spcPct val="115000"/>
                        </a:lnSpc>
                        <a:spcBef>
                          <a:spcPts val="0"/>
                        </a:spcBef>
                        <a:spcAft>
                          <a:spcPts val="0"/>
                        </a:spcAft>
                        <a:tabLst>
                          <a:tab pos="748030" algn="l"/>
                        </a:tabLst>
                      </a:pPr>
                      <a:r>
                        <a:rPr lang="en-US" sz="1100" b="0" i="0" u="none" strike="noStrike" dirty="0">
                          <a:effectLst/>
                          <a:latin typeface="+mn-lt"/>
                          <a:ea typeface="Arial" panose="020B0604020202020204" pitchFamily="34" charset="0"/>
                        </a:rPr>
                        <a:t> </a:t>
                      </a:r>
                      <a:endParaRPr lang="en-US" sz="2400" b="0" i="0" u="none" strike="noStrike" dirty="0">
                        <a:effectLst/>
                        <a:latin typeface="+mn-lt"/>
                      </a:endParaRPr>
                    </a:p>
                    <a:p>
                      <a:pPr marL="0" marR="0" algn="l" fontAlgn="t">
                        <a:lnSpc>
                          <a:spcPct val="115000"/>
                        </a:lnSpc>
                        <a:spcBef>
                          <a:spcPts val="0"/>
                        </a:spcBef>
                        <a:spcAft>
                          <a:spcPts val="0"/>
                        </a:spcAft>
                        <a:tabLst>
                          <a:tab pos="748030" algn="l"/>
                        </a:tabLst>
                      </a:pPr>
                      <a:r>
                        <a:rPr lang="en-US" sz="1100" b="0" i="0" u="none" strike="noStrike" dirty="0">
                          <a:effectLst/>
                          <a:latin typeface="+mn-lt"/>
                          <a:ea typeface="Arial" panose="020B0604020202020204" pitchFamily="34" charset="0"/>
                        </a:rPr>
                        <a:t>Creation of, or leadership in, research that impacts the health and wellbeing of women </a:t>
                      </a:r>
                      <a:endParaRPr lang="en-US" sz="2400" b="0" i="0" u="none" strike="noStrike" dirty="0">
                        <a:effectLst/>
                        <a:latin typeface="+mn-lt"/>
                      </a:endParaRPr>
                    </a:p>
                    <a:p>
                      <a:pPr marL="0" marR="0" algn="l" fontAlgn="t">
                        <a:lnSpc>
                          <a:spcPct val="115000"/>
                        </a:lnSpc>
                        <a:spcBef>
                          <a:spcPts val="0"/>
                        </a:spcBef>
                        <a:spcAft>
                          <a:spcPts val="0"/>
                        </a:spcAft>
                        <a:tabLst>
                          <a:tab pos="748030" algn="l"/>
                        </a:tabLst>
                      </a:pPr>
                      <a:r>
                        <a:rPr lang="en-US" sz="1100" b="0" i="0" u="none" strike="noStrike" dirty="0">
                          <a:effectLst/>
                          <a:latin typeface="+mn-lt"/>
                          <a:ea typeface="Arial" panose="020B0604020202020204" pitchFamily="34" charset="0"/>
                        </a:rPr>
                        <a:t> </a:t>
                      </a:r>
                      <a:endParaRPr lang="en-US" sz="2400" b="0" i="0" u="none" strike="noStrike" dirty="0">
                        <a:effectLst/>
                        <a:latin typeface="+mn-lt"/>
                      </a:endParaRPr>
                    </a:p>
                    <a:p>
                      <a:pPr marL="0" marR="0" algn="l" fontAlgn="t">
                        <a:lnSpc>
                          <a:spcPct val="115000"/>
                        </a:lnSpc>
                        <a:spcBef>
                          <a:spcPts val="0"/>
                        </a:spcBef>
                        <a:spcAft>
                          <a:spcPts val="0"/>
                        </a:spcAft>
                        <a:tabLst>
                          <a:tab pos="748030" algn="l"/>
                        </a:tabLst>
                      </a:pPr>
                      <a:r>
                        <a:rPr lang="en-US" sz="1100" b="0" i="0" u="none" strike="noStrike" dirty="0">
                          <a:effectLst/>
                          <a:latin typeface="+mn-lt"/>
                          <a:ea typeface="Arial" panose="020B0604020202020204" pitchFamily="34" charset="0"/>
                        </a:rPr>
                        <a:t>Creation of, or leadership in, administrative changes supporting women in academic medicine/scholarship focused on women in the workforce </a:t>
                      </a:r>
                      <a:endParaRPr lang="en-US" sz="2400" b="0" i="0" u="none" strike="noStrike" dirty="0">
                        <a:effectLst/>
                        <a:latin typeface="+mn-lt"/>
                      </a:endParaRPr>
                    </a:p>
                  </a:txBody>
                  <a:tcPr marL="35515" marR="35515" marT="493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fontAlgn="t">
                        <a:lnSpc>
                          <a:spcPct val="115000"/>
                        </a:lnSpc>
                        <a:spcBef>
                          <a:spcPts val="0"/>
                        </a:spcBef>
                        <a:spcAft>
                          <a:spcPts val="0"/>
                        </a:spcAft>
                        <a:tabLst>
                          <a:tab pos="748030" algn="l"/>
                        </a:tabLst>
                      </a:pPr>
                      <a:r>
                        <a:rPr lang="en-US" sz="1100" b="0" i="0" u="none" strike="noStrike">
                          <a:effectLst/>
                          <a:latin typeface="+mn-lt"/>
                          <a:ea typeface="Arial" panose="020B0604020202020204" pitchFamily="34" charset="0"/>
                        </a:rPr>
                        <a:t>Minimal evidence of positive impact on mentees, protégés, patients, peers, colleagues, or environment</a:t>
                      </a:r>
                      <a:endParaRPr lang="en-US" sz="2400" b="0" i="0" u="none" strike="noStrike">
                        <a:effectLst/>
                        <a:latin typeface="+mn-lt"/>
                      </a:endParaRPr>
                    </a:p>
                    <a:p>
                      <a:pPr marL="347472" marR="0" indent="-347472" algn="l" fontAlgn="t">
                        <a:lnSpc>
                          <a:spcPct val="115000"/>
                        </a:lnSpc>
                        <a:spcBef>
                          <a:spcPts val="0"/>
                        </a:spcBef>
                        <a:spcAft>
                          <a:spcPts val="0"/>
                        </a:spcAft>
                        <a:tabLst>
                          <a:tab pos="748030" algn="l"/>
                        </a:tabLst>
                      </a:pPr>
                      <a:r>
                        <a:rPr lang="en-US" sz="1100" b="0" i="0" u="none" strike="noStrike">
                          <a:effectLst/>
                          <a:latin typeface="+mn-lt"/>
                          <a:ea typeface="Arial" panose="020B0604020202020204" pitchFamily="34" charset="0"/>
                        </a:rPr>
                        <a:t>Letters/CV provide few examples/outcomes</a:t>
                      </a:r>
                      <a:endParaRPr lang="en-US" sz="2400" b="0" i="0" u="none" strike="noStrike">
                        <a:effectLst/>
                        <a:latin typeface="+mn-lt"/>
                      </a:endParaRPr>
                    </a:p>
                  </a:txBody>
                  <a:tcPr marL="35515" marR="35515" marT="493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fontAlgn="t">
                        <a:lnSpc>
                          <a:spcPct val="115000"/>
                        </a:lnSpc>
                        <a:spcBef>
                          <a:spcPts val="0"/>
                        </a:spcBef>
                        <a:spcAft>
                          <a:spcPts val="0"/>
                        </a:spcAft>
                        <a:tabLst>
                          <a:tab pos="748030" algn="l"/>
                        </a:tabLst>
                      </a:pPr>
                      <a:r>
                        <a:rPr lang="en-US" sz="1100" b="0" i="0" u="none" strike="noStrike" dirty="0">
                          <a:effectLst/>
                          <a:latin typeface="+mn-lt"/>
                          <a:ea typeface="Arial" panose="020B0604020202020204" pitchFamily="34" charset="0"/>
                        </a:rPr>
                        <a:t>Substantial evidence of positive impact on mentees, protégés, patients, peers, colleagues, or environment</a:t>
                      </a:r>
                      <a:endParaRPr lang="en-US" sz="2400" b="0" i="0" u="none" strike="noStrike" dirty="0">
                        <a:effectLst/>
                        <a:latin typeface="+mn-lt"/>
                      </a:endParaRPr>
                    </a:p>
                    <a:p>
                      <a:pPr marL="347472" marR="0" indent="-347472" algn="l" fontAlgn="t">
                        <a:lnSpc>
                          <a:spcPct val="115000"/>
                        </a:lnSpc>
                        <a:spcBef>
                          <a:spcPts val="0"/>
                        </a:spcBef>
                        <a:spcAft>
                          <a:spcPts val="0"/>
                        </a:spcAft>
                        <a:tabLst>
                          <a:tab pos="748030" algn="l"/>
                        </a:tabLst>
                      </a:pPr>
                      <a:r>
                        <a:rPr lang="en-US" sz="1100" b="0" i="0" u="none" strike="noStrike" dirty="0">
                          <a:effectLst/>
                          <a:latin typeface="+mn-lt"/>
                          <a:ea typeface="Arial" panose="020B0604020202020204" pitchFamily="34" charset="0"/>
                        </a:rPr>
                        <a:t>Letters/CV provide specific examples of change in outcomes as a direct result of applicant’s efforts</a:t>
                      </a:r>
                      <a:endParaRPr lang="en-US" sz="2400" b="0" i="0" u="none" strike="noStrike" dirty="0">
                        <a:effectLst/>
                        <a:latin typeface="+mn-lt"/>
                      </a:endParaRPr>
                    </a:p>
                    <a:p>
                      <a:pPr marL="347472" marR="0" indent="-347472" algn="l" fontAlgn="t">
                        <a:lnSpc>
                          <a:spcPct val="115000"/>
                        </a:lnSpc>
                        <a:spcBef>
                          <a:spcPts val="0"/>
                        </a:spcBef>
                        <a:spcAft>
                          <a:spcPts val="0"/>
                        </a:spcAft>
                        <a:tabLst>
                          <a:tab pos="748030" algn="l"/>
                        </a:tabLst>
                      </a:pPr>
                      <a:r>
                        <a:rPr lang="en-US" sz="1100" b="0" i="0" u="none" strike="noStrike" dirty="0">
                          <a:effectLst/>
                          <a:latin typeface="+mn-lt"/>
                          <a:ea typeface="Arial" panose="020B0604020202020204" pitchFamily="34" charset="0"/>
                        </a:rPr>
                        <a:t>Internal or external recognition of accomplishments in these domains by professional societies or other such organizations</a:t>
                      </a:r>
                      <a:endParaRPr lang="en-US" sz="2400" b="0" i="0" u="none" strike="noStrike" dirty="0">
                        <a:effectLst/>
                        <a:latin typeface="+mn-lt"/>
                      </a:endParaRPr>
                    </a:p>
                    <a:p>
                      <a:pPr marL="347472" marR="0" indent="-347472" algn="l" fontAlgn="t">
                        <a:lnSpc>
                          <a:spcPct val="115000"/>
                        </a:lnSpc>
                        <a:spcBef>
                          <a:spcPts val="0"/>
                        </a:spcBef>
                        <a:spcAft>
                          <a:spcPts val="0"/>
                        </a:spcAft>
                        <a:tabLst>
                          <a:tab pos="748030" algn="l"/>
                        </a:tabLst>
                      </a:pPr>
                      <a:r>
                        <a:rPr lang="en-US" sz="1100" b="0" i="0" u="none" strike="noStrike" dirty="0">
                          <a:effectLst/>
                          <a:latin typeface="+mn-lt"/>
                          <a:ea typeface="Arial" panose="020B0604020202020204" pitchFamily="34" charset="0"/>
                        </a:rPr>
                        <a:t>Regional / national recognition as a scholar in these domains</a:t>
                      </a:r>
                      <a:endParaRPr lang="en-US" sz="2400" b="0" i="0" u="none" strike="noStrike" dirty="0">
                        <a:effectLst/>
                        <a:latin typeface="+mn-lt"/>
                      </a:endParaRPr>
                    </a:p>
                    <a:p>
                      <a:pPr marL="0" marR="0" algn="l" fontAlgn="t">
                        <a:lnSpc>
                          <a:spcPct val="115000"/>
                        </a:lnSpc>
                        <a:spcBef>
                          <a:spcPts val="0"/>
                        </a:spcBef>
                        <a:spcAft>
                          <a:spcPts val="0"/>
                        </a:spcAft>
                      </a:pPr>
                      <a:r>
                        <a:rPr lang="en-US" sz="1100" b="0" i="0" u="none" strike="noStrike" dirty="0">
                          <a:effectLst/>
                          <a:latin typeface="+mn-lt"/>
                          <a:ea typeface="Arial" panose="020B0604020202020204" pitchFamily="34" charset="0"/>
                        </a:rPr>
                        <a:t> </a:t>
                      </a:r>
                      <a:endParaRPr lang="en-US" sz="2400" b="0" i="0" u="none" strike="noStrike" dirty="0">
                        <a:effectLst/>
                        <a:latin typeface="+mn-lt"/>
                      </a:endParaRPr>
                    </a:p>
                    <a:p>
                      <a:pPr marL="0" marR="0" algn="l" fontAlgn="t">
                        <a:lnSpc>
                          <a:spcPct val="115000"/>
                        </a:lnSpc>
                        <a:spcBef>
                          <a:spcPts val="0"/>
                        </a:spcBef>
                        <a:spcAft>
                          <a:spcPts val="0"/>
                        </a:spcAft>
                      </a:pPr>
                      <a:r>
                        <a:rPr lang="en-US" sz="1100" b="0" i="0" u="none" strike="noStrike" dirty="0">
                          <a:effectLst/>
                          <a:latin typeface="+mn-lt"/>
                          <a:ea typeface="Arial" panose="020B0604020202020204" pitchFamily="34" charset="0"/>
                        </a:rPr>
                        <a:t> </a:t>
                      </a:r>
                      <a:endParaRPr lang="en-US" sz="2400" b="0" i="0" u="none" strike="noStrike" dirty="0">
                        <a:effectLst/>
                        <a:latin typeface="+mn-lt"/>
                      </a:endParaRPr>
                    </a:p>
                    <a:p>
                      <a:pPr marL="0" marR="0" algn="l" fontAlgn="t">
                        <a:lnSpc>
                          <a:spcPct val="115000"/>
                        </a:lnSpc>
                        <a:spcBef>
                          <a:spcPts val="0"/>
                        </a:spcBef>
                        <a:spcAft>
                          <a:spcPts val="0"/>
                        </a:spcAft>
                      </a:pPr>
                      <a:r>
                        <a:rPr lang="en-US" sz="1100" b="0" i="0" u="none" strike="noStrike" dirty="0">
                          <a:effectLst/>
                          <a:latin typeface="+mn-lt"/>
                          <a:ea typeface="Arial" panose="020B0604020202020204" pitchFamily="34" charset="0"/>
                        </a:rPr>
                        <a:t> </a:t>
                      </a:r>
                      <a:endParaRPr lang="en-US" sz="2400" b="0" i="0" u="none" strike="noStrike" dirty="0">
                        <a:effectLst/>
                        <a:latin typeface="+mn-lt"/>
                      </a:endParaRPr>
                    </a:p>
                    <a:p>
                      <a:pPr marL="0" marR="0" algn="l" fontAlgn="t">
                        <a:lnSpc>
                          <a:spcPct val="115000"/>
                        </a:lnSpc>
                        <a:spcBef>
                          <a:spcPts val="0"/>
                        </a:spcBef>
                        <a:spcAft>
                          <a:spcPts val="0"/>
                        </a:spcAft>
                      </a:pPr>
                      <a:r>
                        <a:rPr lang="en-US" sz="1100" b="0" i="0" u="none" strike="noStrike" dirty="0">
                          <a:effectLst/>
                          <a:latin typeface="+mn-lt"/>
                          <a:ea typeface="Arial" panose="020B0604020202020204" pitchFamily="34" charset="0"/>
                        </a:rPr>
                        <a:t> </a:t>
                      </a:r>
                      <a:endParaRPr lang="en-US" sz="2400" b="0" i="0" u="none" strike="noStrike" dirty="0">
                        <a:effectLst/>
                        <a:latin typeface="+mn-lt"/>
                      </a:endParaRPr>
                    </a:p>
                    <a:p>
                      <a:pPr marL="0" marR="0" algn="l" fontAlgn="t">
                        <a:lnSpc>
                          <a:spcPct val="115000"/>
                        </a:lnSpc>
                        <a:spcBef>
                          <a:spcPts val="0"/>
                        </a:spcBef>
                        <a:spcAft>
                          <a:spcPts val="0"/>
                        </a:spcAft>
                      </a:pPr>
                      <a:r>
                        <a:rPr lang="en-US" sz="1100" b="0" i="0" u="none" strike="noStrike" dirty="0">
                          <a:effectLst/>
                          <a:latin typeface="+mn-lt"/>
                          <a:ea typeface="Arial" panose="020B0604020202020204" pitchFamily="34" charset="0"/>
                        </a:rPr>
                        <a:t> </a:t>
                      </a:r>
                      <a:endParaRPr lang="en-US" sz="2400" b="0" i="0" u="none" strike="noStrike" dirty="0">
                        <a:effectLst/>
                        <a:latin typeface="+mn-lt"/>
                      </a:endParaRPr>
                    </a:p>
                    <a:p>
                      <a:pPr marL="0" marR="0" algn="r" fontAlgn="t">
                        <a:lnSpc>
                          <a:spcPct val="115000"/>
                        </a:lnSpc>
                        <a:spcBef>
                          <a:spcPts val="0"/>
                        </a:spcBef>
                        <a:spcAft>
                          <a:spcPts val="0"/>
                        </a:spcAft>
                      </a:pPr>
                      <a:r>
                        <a:rPr lang="en-US" sz="1100" b="0" i="0" u="none" strike="noStrike" dirty="0">
                          <a:effectLst/>
                          <a:latin typeface="+mn-lt"/>
                          <a:ea typeface="Arial" panose="020B0604020202020204" pitchFamily="34" charset="0"/>
                        </a:rPr>
                        <a:t> </a:t>
                      </a:r>
                      <a:endParaRPr lang="en-US" sz="2400" b="0" i="0" u="none" strike="noStrike" dirty="0">
                        <a:effectLst/>
                        <a:latin typeface="+mn-lt"/>
                      </a:endParaRPr>
                    </a:p>
                  </a:txBody>
                  <a:tcPr marL="35515" marR="35515" marT="493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913800251"/>
                  </a:ext>
                </a:extLst>
              </a:tr>
            </a:tbl>
          </a:graphicData>
        </a:graphic>
      </p:graphicFrame>
      <p:pic>
        <p:nvPicPr>
          <p:cNvPr id="3" name="Audio 2">
            <a:hlinkClick r:id="" action="ppaction://media"/>
            <a:extLst>
              <a:ext uri="{FF2B5EF4-FFF2-40B4-BE49-F238E27FC236}">
                <a16:creationId xmlns:a16="http://schemas.microsoft.com/office/drawing/2014/main" id="{63D72667-4943-F340-BE2B-ABA89D2F164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4110629851"/>
      </p:ext>
    </p:extLst>
  </p:cSld>
  <p:clrMapOvr>
    <a:masterClrMapping/>
  </p:clrMapOvr>
  <mc:AlternateContent xmlns:mc="http://schemas.openxmlformats.org/markup-compatibility/2006" xmlns:p14="http://schemas.microsoft.com/office/powerpoint/2010/main">
    <mc:Choice Requires="p14">
      <p:transition spd="slow" p14:dur="2000" advTm="226629"/>
    </mc:Choice>
    <mc:Fallback xmlns="">
      <p:transition spd="slow" advTm="2266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6A8B5D-9DF4-F167-8593-2E58C73448B9}"/>
              </a:ext>
            </a:extLst>
          </p:cNvPr>
          <p:cNvSpPr>
            <a:spLocks noGrp="1"/>
          </p:cNvSpPr>
          <p:nvPr>
            <p:ph type="title"/>
          </p:nvPr>
        </p:nvSpPr>
        <p:spPr/>
        <p:txBody>
          <a:bodyPr/>
          <a:lstStyle/>
          <a:p>
            <a:r>
              <a:rPr lang="en-US" b="1" dirty="0"/>
              <a:t>Questions/Feedback</a:t>
            </a:r>
          </a:p>
        </p:txBody>
      </p:sp>
      <p:sp>
        <p:nvSpPr>
          <p:cNvPr id="3" name="Content Placeholder 2">
            <a:extLst>
              <a:ext uri="{FF2B5EF4-FFF2-40B4-BE49-F238E27FC236}">
                <a16:creationId xmlns:a16="http://schemas.microsoft.com/office/drawing/2014/main" id="{EBF334C5-AE5A-6B9F-BF28-468484CE3F74}"/>
              </a:ext>
            </a:extLst>
          </p:cNvPr>
          <p:cNvSpPr>
            <a:spLocks noGrp="1"/>
          </p:cNvSpPr>
          <p:nvPr>
            <p:ph idx="1"/>
          </p:nvPr>
        </p:nvSpPr>
        <p:spPr/>
        <p:txBody>
          <a:bodyPr>
            <a:noAutofit/>
          </a:bodyPr>
          <a:lstStyle/>
          <a:p>
            <a:pPr marL="0" indent="0">
              <a:buNone/>
            </a:pPr>
            <a:r>
              <a:rPr lang="en-US" sz="2400" b="1" dirty="0"/>
              <a:t>PROCESS QUESTIONS/FEEDBACK</a:t>
            </a:r>
          </a:p>
          <a:p>
            <a:pPr marL="0" indent="0">
              <a:buNone/>
            </a:pPr>
            <a:endParaRPr lang="en-US" sz="1200" dirty="0"/>
          </a:p>
          <a:p>
            <a:pPr marL="0" indent="0">
              <a:buNone/>
            </a:pPr>
            <a:r>
              <a:rPr lang="en-US" sz="2000" dirty="0"/>
              <a:t>Bridget Dougherty, MPH </a:t>
            </a:r>
            <a:r>
              <a:rPr lang="en-US" sz="2000" i="1" dirty="0"/>
              <a:t>(on maternity leave May – September 2024) - </a:t>
            </a:r>
            <a:r>
              <a:rPr lang="en-US" sz="2000" dirty="0">
                <a:hlinkClick r:id="rId5"/>
              </a:rPr>
              <a:t>bridget.dougherty2@pennmedicine.upenn.edu</a:t>
            </a:r>
            <a:endParaRPr lang="en-US" sz="2000" dirty="0"/>
          </a:p>
          <a:p>
            <a:pPr marL="0" indent="0">
              <a:buNone/>
            </a:pPr>
            <a:endParaRPr lang="en-US" sz="1200" dirty="0"/>
          </a:p>
          <a:p>
            <a:pPr marL="0" indent="0">
              <a:buNone/>
            </a:pPr>
            <a:r>
              <a:rPr lang="en-US" sz="2000" dirty="0"/>
              <a:t>Mira Mamtani, MD, </a:t>
            </a:r>
            <a:r>
              <a:rPr lang="en-US" sz="2000" dirty="0" err="1"/>
              <a:t>MSEd</a:t>
            </a:r>
            <a:r>
              <a:rPr lang="en-US" sz="2000" dirty="0"/>
              <a:t> - </a:t>
            </a:r>
            <a:r>
              <a:rPr lang="en-US" sz="2000" dirty="0">
                <a:hlinkClick r:id="rId6"/>
              </a:rPr>
              <a:t>mira.mamtani@pennmedicine.upenn.edu</a:t>
            </a:r>
            <a:r>
              <a:rPr lang="en-US" sz="2000" dirty="0"/>
              <a:t> </a:t>
            </a:r>
          </a:p>
          <a:p>
            <a:pPr marL="0" indent="0">
              <a:buNone/>
            </a:pPr>
            <a:endParaRPr lang="en-US" sz="1200" dirty="0"/>
          </a:p>
          <a:p>
            <a:pPr marL="0" indent="0">
              <a:buNone/>
            </a:pPr>
            <a:r>
              <a:rPr lang="en-US" sz="2000" dirty="0"/>
              <a:t>Cori Schreiber, MD, MPH - </a:t>
            </a:r>
            <a:r>
              <a:rPr lang="en-US" sz="2000" dirty="0">
                <a:hlinkClick r:id="rId7"/>
              </a:rPr>
              <a:t>cschreiber@pennmedicine.upenn.edu</a:t>
            </a:r>
            <a:r>
              <a:rPr lang="en-US" sz="2000" dirty="0"/>
              <a:t> </a:t>
            </a:r>
          </a:p>
          <a:p>
            <a:pPr marL="0" indent="0">
              <a:buNone/>
            </a:pPr>
            <a:endParaRPr lang="en-US" sz="2000" dirty="0"/>
          </a:p>
          <a:p>
            <a:pPr marL="0" indent="0">
              <a:buNone/>
            </a:pPr>
            <a:r>
              <a:rPr lang="en-US" sz="2400" b="1" dirty="0"/>
              <a:t>ADMINISTRATIVE QUESTIONS</a:t>
            </a:r>
          </a:p>
          <a:p>
            <a:pPr marL="0" indent="0">
              <a:buNone/>
            </a:pPr>
            <a:r>
              <a:rPr lang="en-US" sz="2000" dirty="0"/>
              <a:t>Sue Primavera - </a:t>
            </a:r>
            <a:r>
              <a:rPr lang="en-US" sz="2000" dirty="0">
                <a:hlinkClick r:id="rId8"/>
              </a:rPr>
              <a:t>sprimave@pennmedicine.upenn.edu</a:t>
            </a:r>
            <a:r>
              <a:rPr lang="en-US" sz="2000" dirty="0"/>
              <a:t> </a:t>
            </a:r>
          </a:p>
        </p:txBody>
      </p:sp>
      <p:pic>
        <p:nvPicPr>
          <p:cNvPr id="4" name="Audio 3">
            <a:hlinkClick r:id="" action="ppaction://media"/>
            <a:extLst>
              <a:ext uri="{FF2B5EF4-FFF2-40B4-BE49-F238E27FC236}">
                <a16:creationId xmlns:a16="http://schemas.microsoft.com/office/drawing/2014/main" id="{278AE3AF-7BEE-2748-98D3-50DC8D6F9BB9}"/>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4019217541"/>
      </p:ext>
    </p:extLst>
  </p:cSld>
  <p:clrMapOvr>
    <a:masterClrMapping/>
  </p:clrMapOvr>
  <mc:AlternateContent xmlns:mc="http://schemas.openxmlformats.org/markup-compatibility/2006" xmlns:p14="http://schemas.microsoft.com/office/powerpoint/2010/main">
    <mc:Choice Requires="p14">
      <p:transition spd="slow" p14:dur="2000" advTm="41479"/>
    </mc:Choice>
    <mc:Fallback xmlns="">
      <p:transition spd="slow" advTm="414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11995</TotalTime>
  <Words>1961</Words>
  <Application>Microsoft Office PowerPoint</Application>
  <PresentationFormat>Widescreen</PresentationFormat>
  <Paragraphs>134</Paragraphs>
  <Slides>10</Slides>
  <Notes>10</Notes>
  <HiddenSlides>0</HiddenSlides>
  <MMClips>10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10</vt:i4>
      </vt:variant>
    </vt:vector>
  </HeadingPairs>
  <TitlesOfParts>
    <vt:vector size="16" baseType="lpstr">
      <vt:lpstr>Arial</vt:lpstr>
      <vt:lpstr>Calibri</vt:lpstr>
      <vt:lpstr>Calibri Light</vt:lpstr>
      <vt:lpstr>Symbol</vt:lpstr>
      <vt:lpstr>Times New Roman</vt:lpstr>
      <vt:lpstr>Office Theme</vt:lpstr>
      <vt:lpstr>Awards &amp; Opportunities Committee</vt:lpstr>
      <vt:lpstr>PowerPoint Presentation</vt:lpstr>
      <vt:lpstr>FOCUS Award History</vt:lpstr>
      <vt:lpstr>FOCUS Award History</vt:lpstr>
      <vt:lpstr>FOCUS Award Redesign</vt:lpstr>
      <vt:lpstr>FOCUS Award Rubric – notes to reviewers</vt:lpstr>
      <vt:lpstr>FOCUS Award Rubric</vt:lpstr>
      <vt:lpstr>Examples of impact scoring</vt:lpstr>
      <vt:lpstr>Questions/Feedback</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FOCUS Awards Process</dc:title>
  <dc:creator>Dougherty, Bridget</dc:creator>
  <cp:lastModifiedBy>Dougherty, Bridget</cp:lastModifiedBy>
  <cp:revision>34</cp:revision>
  <cp:lastPrinted>2024-03-26T18:57:02Z</cp:lastPrinted>
  <dcterms:created xsi:type="dcterms:W3CDTF">2023-10-19T14:59:28Z</dcterms:created>
  <dcterms:modified xsi:type="dcterms:W3CDTF">2024-04-04T19:03:59Z</dcterms:modified>
</cp:coreProperties>
</file>